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6" r:id="rId2"/>
    <p:sldId id="264" r:id="rId3"/>
    <p:sldId id="266" r:id="rId4"/>
    <p:sldId id="265" r:id="rId5"/>
    <p:sldId id="267" r:id="rId6"/>
    <p:sldId id="268" r:id="rId7"/>
    <p:sldId id="269" r:id="rId8"/>
    <p:sldId id="270" r:id="rId9"/>
    <p:sldId id="278" r:id="rId10"/>
    <p:sldId id="275" r:id="rId11"/>
    <p:sldId id="276" r:id="rId12"/>
    <p:sldId id="277" r:id="rId13"/>
    <p:sldId id="279" r:id="rId14"/>
    <p:sldId id="280" r:id="rId15"/>
    <p:sldId id="281" r:id="rId16"/>
    <p:sldId id="282" r:id="rId17"/>
    <p:sldId id="283" r:id="rId18"/>
    <p:sldId id="284" r:id="rId19"/>
    <p:sldId id="271" r:id="rId20"/>
    <p:sldId id="286" r:id="rId21"/>
    <p:sldId id="285" r:id="rId22"/>
    <p:sldId id="287" r:id="rId23"/>
    <p:sldId id="288" r:id="rId24"/>
    <p:sldId id="289" r:id="rId25"/>
    <p:sldId id="290" r:id="rId26"/>
    <p:sldId id="291" r:id="rId27"/>
    <p:sldId id="293" r:id="rId28"/>
    <p:sldId id="292"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27" r:id="rId47"/>
    <p:sldId id="328"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Lst>
  <p:sldSz cx="13716000" cy="7772400"/>
  <p:notesSz cx="6858000" cy="9144000"/>
  <p:defaultTextStyle>
    <a:defPPr>
      <a:defRPr lang="en-US"/>
    </a:defPPr>
    <a:lvl1pPr marL="0" algn="l" defTabSz="1031508" rtl="0" eaLnBrk="1" latinLnBrk="0" hangingPunct="1">
      <a:defRPr sz="2030" kern="1200">
        <a:solidFill>
          <a:schemeClr val="tx1"/>
        </a:solidFill>
        <a:latin typeface="+mn-lt"/>
        <a:ea typeface="+mn-ea"/>
        <a:cs typeface="+mn-cs"/>
      </a:defRPr>
    </a:lvl1pPr>
    <a:lvl2pPr marL="515755" algn="l" defTabSz="1031508" rtl="0" eaLnBrk="1" latinLnBrk="0" hangingPunct="1">
      <a:defRPr sz="2030" kern="1200">
        <a:solidFill>
          <a:schemeClr val="tx1"/>
        </a:solidFill>
        <a:latin typeface="+mn-lt"/>
        <a:ea typeface="+mn-ea"/>
        <a:cs typeface="+mn-cs"/>
      </a:defRPr>
    </a:lvl2pPr>
    <a:lvl3pPr marL="1031508" algn="l" defTabSz="1031508" rtl="0" eaLnBrk="1" latinLnBrk="0" hangingPunct="1">
      <a:defRPr sz="2030" kern="1200">
        <a:solidFill>
          <a:schemeClr val="tx1"/>
        </a:solidFill>
        <a:latin typeface="+mn-lt"/>
        <a:ea typeface="+mn-ea"/>
        <a:cs typeface="+mn-cs"/>
      </a:defRPr>
    </a:lvl3pPr>
    <a:lvl4pPr marL="1547264" algn="l" defTabSz="1031508" rtl="0" eaLnBrk="1" latinLnBrk="0" hangingPunct="1">
      <a:defRPr sz="2030" kern="1200">
        <a:solidFill>
          <a:schemeClr val="tx1"/>
        </a:solidFill>
        <a:latin typeface="+mn-lt"/>
        <a:ea typeface="+mn-ea"/>
        <a:cs typeface="+mn-cs"/>
      </a:defRPr>
    </a:lvl4pPr>
    <a:lvl5pPr marL="2063019" algn="l" defTabSz="1031508" rtl="0" eaLnBrk="1" latinLnBrk="0" hangingPunct="1">
      <a:defRPr sz="2030" kern="1200">
        <a:solidFill>
          <a:schemeClr val="tx1"/>
        </a:solidFill>
        <a:latin typeface="+mn-lt"/>
        <a:ea typeface="+mn-ea"/>
        <a:cs typeface="+mn-cs"/>
      </a:defRPr>
    </a:lvl5pPr>
    <a:lvl6pPr marL="2578775" algn="l" defTabSz="1031508" rtl="0" eaLnBrk="1" latinLnBrk="0" hangingPunct="1">
      <a:defRPr sz="2030" kern="1200">
        <a:solidFill>
          <a:schemeClr val="tx1"/>
        </a:solidFill>
        <a:latin typeface="+mn-lt"/>
        <a:ea typeface="+mn-ea"/>
        <a:cs typeface="+mn-cs"/>
      </a:defRPr>
    </a:lvl6pPr>
    <a:lvl7pPr marL="3094528" algn="l" defTabSz="1031508" rtl="0" eaLnBrk="1" latinLnBrk="0" hangingPunct="1">
      <a:defRPr sz="2030" kern="1200">
        <a:solidFill>
          <a:schemeClr val="tx1"/>
        </a:solidFill>
        <a:latin typeface="+mn-lt"/>
        <a:ea typeface="+mn-ea"/>
        <a:cs typeface="+mn-cs"/>
      </a:defRPr>
    </a:lvl7pPr>
    <a:lvl8pPr marL="3610283" algn="l" defTabSz="1031508" rtl="0" eaLnBrk="1" latinLnBrk="0" hangingPunct="1">
      <a:defRPr sz="2030" kern="1200">
        <a:solidFill>
          <a:schemeClr val="tx1"/>
        </a:solidFill>
        <a:latin typeface="+mn-lt"/>
        <a:ea typeface="+mn-ea"/>
        <a:cs typeface="+mn-cs"/>
      </a:defRPr>
    </a:lvl8pPr>
    <a:lvl9pPr marL="4126038" algn="l" defTabSz="1031508" rtl="0" eaLnBrk="1" latinLnBrk="0" hangingPunct="1">
      <a:defRPr sz="203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448" userDrawn="1">
          <p15:clr>
            <a:srgbClr val="A4A3A4"/>
          </p15:clr>
        </p15:guide>
        <p15:guide id="2" pos="43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divel M" initials="V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F00"/>
    <a:srgbClr val="480000"/>
    <a:srgbClr val="008E40"/>
    <a:srgbClr val="00B050"/>
    <a:srgbClr val="9D0102"/>
    <a:srgbClr val="000000"/>
    <a:srgbClr val="FF3F00"/>
    <a:srgbClr val="FE0202"/>
    <a:srgbClr val="FE0E0E"/>
    <a:srgbClr val="D530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83" autoAdjust="0"/>
    <p:restoredTop sz="50000" autoAdjust="0"/>
  </p:normalViewPr>
  <p:slideViewPr>
    <p:cSldViewPr>
      <p:cViewPr>
        <p:scale>
          <a:sx n="59" d="100"/>
          <a:sy n="59" d="100"/>
        </p:scale>
        <p:origin x="-978" y="-234"/>
      </p:cViewPr>
      <p:guideLst>
        <p:guide orient="horz" pos="2448"/>
        <p:guide pos="43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18" d="100"/>
          <a:sy n="118" d="100"/>
        </p:scale>
        <p:origin x="-1506" y="1686"/>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244EB1-4167-40EB-A536-EE930D3AF221}" type="datetimeFigureOut">
              <a:rPr lang="en-US" smtClean="0"/>
              <a:pPr/>
              <a:t>10/25/2021</a:t>
            </a:fld>
            <a:endParaRPr lang="en-US"/>
          </a:p>
        </p:txBody>
      </p:sp>
      <p:sp>
        <p:nvSpPr>
          <p:cNvPr id="4" name="Slide Image Placeholder 3"/>
          <p:cNvSpPr>
            <a:spLocks noGrp="1" noRot="1" noChangeAspect="1"/>
          </p:cNvSpPr>
          <p:nvPr>
            <p:ph type="sldImg" idx="2"/>
          </p:nvPr>
        </p:nvSpPr>
        <p:spPr>
          <a:xfrm>
            <a:off x="403225" y="685800"/>
            <a:ext cx="60515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EFE9D-5AC9-4891-B69C-DB40606C6C00}" type="slidenum">
              <a:rPr lang="en-US" smtClean="0"/>
              <a:pPr/>
              <a:t>‹#›</a:t>
            </a:fld>
            <a:endParaRPr lang="en-US"/>
          </a:p>
        </p:txBody>
      </p:sp>
    </p:spTree>
    <p:extLst>
      <p:ext uri="{BB962C8B-B14F-4D97-AF65-F5344CB8AC3E}">
        <p14:creationId xmlns:p14="http://schemas.microsoft.com/office/powerpoint/2010/main" val="2558933303"/>
      </p:ext>
    </p:extLst>
  </p:cSld>
  <p:clrMap bg1="lt1" tx1="dk1" bg2="lt2" tx2="dk2" accent1="accent1" accent2="accent2" accent3="accent3" accent4="accent4" accent5="accent5" accent6="accent6" hlink="hlink" folHlink="folHlink"/>
  <p:notesStyle>
    <a:lvl1pPr marL="0" algn="l" defTabSz="1031508" rtl="0" eaLnBrk="1" latinLnBrk="0" hangingPunct="1">
      <a:defRPr sz="1354" kern="1200">
        <a:solidFill>
          <a:schemeClr val="tx1"/>
        </a:solidFill>
        <a:latin typeface="+mn-lt"/>
        <a:ea typeface="+mn-ea"/>
        <a:cs typeface="+mn-cs"/>
      </a:defRPr>
    </a:lvl1pPr>
    <a:lvl2pPr marL="515755" algn="l" defTabSz="1031508" rtl="0" eaLnBrk="1" latinLnBrk="0" hangingPunct="1">
      <a:defRPr sz="1354" kern="1200">
        <a:solidFill>
          <a:schemeClr val="tx1"/>
        </a:solidFill>
        <a:latin typeface="+mn-lt"/>
        <a:ea typeface="+mn-ea"/>
        <a:cs typeface="+mn-cs"/>
      </a:defRPr>
    </a:lvl2pPr>
    <a:lvl3pPr marL="1031508" algn="l" defTabSz="1031508" rtl="0" eaLnBrk="1" latinLnBrk="0" hangingPunct="1">
      <a:defRPr sz="1354" kern="1200">
        <a:solidFill>
          <a:schemeClr val="tx1"/>
        </a:solidFill>
        <a:latin typeface="+mn-lt"/>
        <a:ea typeface="+mn-ea"/>
        <a:cs typeface="+mn-cs"/>
      </a:defRPr>
    </a:lvl3pPr>
    <a:lvl4pPr marL="1547264" algn="l" defTabSz="1031508" rtl="0" eaLnBrk="1" latinLnBrk="0" hangingPunct="1">
      <a:defRPr sz="1354" kern="1200">
        <a:solidFill>
          <a:schemeClr val="tx1"/>
        </a:solidFill>
        <a:latin typeface="+mn-lt"/>
        <a:ea typeface="+mn-ea"/>
        <a:cs typeface="+mn-cs"/>
      </a:defRPr>
    </a:lvl4pPr>
    <a:lvl5pPr marL="2063019" algn="l" defTabSz="1031508" rtl="0" eaLnBrk="1" latinLnBrk="0" hangingPunct="1">
      <a:defRPr sz="1354" kern="1200">
        <a:solidFill>
          <a:schemeClr val="tx1"/>
        </a:solidFill>
        <a:latin typeface="+mn-lt"/>
        <a:ea typeface="+mn-ea"/>
        <a:cs typeface="+mn-cs"/>
      </a:defRPr>
    </a:lvl5pPr>
    <a:lvl6pPr marL="2578775" algn="l" defTabSz="1031508" rtl="0" eaLnBrk="1" latinLnBrk="0" hangingPunct="1">
      <a:defRPr sz="1354" kern="1200">
        <a:solidFill>
          <a:schemeClr val="tx1"/>
        </a:solidFill>
        <a:latin typeface="+mn-lt"/>
        <a:ea typeface="+mn-ea"/>
        <a:cs typeface="+mn-cs"/>
      </a:defRPr>
    </a:lvl6pPr>
    <a:lvl7pPr marL="3094528" algn="l" defTabSz="1031508" rtl="0" eaLnBrk="1" latinLnBrk="0" hangingPunct="1">
      <a:defRPr sz="1354" kern="1200">
        <a:solidFill>
          <a:schemeClr val="tx1"/>
        </a:solidFill>
        <a:latin typeface="+mn-lt"/>
        <a:ea typeface="+mn-ea"/>
        <a:cs typeface="+mn-cs"/>
      </a:defRPr>
    </a:lvl7pPr>
    <a:lvl8pPr marL="3610283" algn="l" defTabSz="1031508" rtl="0" eaLnBrk="1" latinLnBrk="0" hangingPunct="1">
      <a:defRPr sz="1354" kern="1200">
        <a:solidFill>
          <a:schemeClr val="tx1"/>
        </a:solidFill>
        <a:latin typeface="+mn-lt"/>
        <a:ea typeface="+mn-ea"/>
        <a:cs typeface="+mn-cs"/>
      </a:defRPr>
    </a:lvl8pPr>
    <a:lvl9pPr marL="4126038" algn="l" defTabSz="1031508" rtl="0" eaLnBrk="1" latinLnBrk="0" hangingPunct="1">
      <a:defRPr sz="135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EFE9D-5AC9-4891-B69C-DB40606C6C00}" type="slidenum">
              <a:rPr lang="en-US" smtClean="0"/>
              <a:pPr/>
              <a:t>2</a:t>
            </a:fld>
            <a:endParaRPr lang="en-US"/>
          </a:p>
        </p:txBody>
      </p:sp>
    </p:spTree>
    <p:extLst>
      <p:ext uri="{BB962C8B-B14F-4D97-AF65-F5344CB8AC3E}">
        <p14:creationId xmlns:p14="http://schemas.microsoft.com/office/powerpoint/2010/main" val="115217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EFE9D-5AC9-4891-B69C-DB40606C6C00}" type="slidenum">
              <a:rPr lang="en-US" smtClean="0"/>
              <a:pPr/>
              <a:t>46</a:t>
            </a:fld>
            <a:endParaRPr lang="en-US"/>
          </a:p>
        </p:txBody>
      </p:sp>
    </p:spTree>
    <p:extLst>
      <p:ext uri="{BB962C8B-B14F-4D97-AF65-F5344CB8AC3E}">
        <p14:creationId xmlns:p14="http://schemas.microsoft.com/office/powerpoint/2010/main" val="1152179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BEFE9D-5AC9-4891-B69C-DB40606C6C00}" type="slidenum">
              <a:rPr lang="en-US" smtClean="0"/>
              <a:pPr/>
              <a:t>47</a:t>
            </a:fld>
            <a:endParaRPr lang="en-US"/>
          </a:p>
        </p:txBody>
      </p:sp>
    </p:spTree>
    <p:extLst>
      <p:ext uri="{BB962C8B-B14F-4D97-AF65-F5344CB8AC3E}">
        <p14:creationId xmlns:p14="http://schemas.microsoft.com/office/powerpoint/2010/main" val="11521799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Slide">
    <p:spTree>
      <p:nvGrpSpPr>
        <p:cNvPr id="1" name=""/>
        <p:cNvGrpSpPr/>
        <p:nvPr/>
      </p:nvGrpSpPr>
      <p:grpSpPr>
        <a:xfrm>
          <a:off x="0" y="0"/>
          <a:ext cx="0" cy="0"/>
          <a:chOff x="0" y="0"/>
          <a:chExt cx="0" cy="0"/>
        </a:xfrm>
      </p:grpSpPr>
      <p:cxnSp>
        <p:nvCxnSpPr>
          <p:cNvPr id="13" name="Straight Connector 12"/>
          <p:cNvCxnSpPr/>
          <p:nvPr userDrawn="1"/>
        </p:nvCxnSpPr>
        <p:spPr>
          <a:xfrm>
            <a:off x="-4011" y="6019800"/>
            <a:ext cx="1371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2" y="8"/>
            <a:ext cx="13716000" cy="14077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userDrawn="1"/>
        </p:nvSpPr>
        <p:spPr>
          <a:xfrm>
            <a:off x="22060" y="7635205"/>
            <a:ext cx="13716000" cy="14077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5789" y="6157327"/>
            <a:ext cx="2200275" cy="1333500"/>
          </a:xfrm>
          <a:prstGeom prst="rect">
            <a:avLst/>
          </a:prstGeom>
        </p:spPr>
      </p:pic>
    </p:spTree>
    <p:extLst>
      <p:ext uri="{BB962C8B-B14F-4D97-AF65-F5344CB8AC3E}">
        <p14:creationId xmlns:p14="http://schemas.microsoft.com/office/powerpoint/2010/main" val="40795145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mplate Slide">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305272" y="141784"/>
            <a:ext cx="10896128" cy="578280"/>
          </a:xfrm>
          <a:prstGeom prst="rect">
            <a:avLst/>
          </a:prstGeom>
        </p:spPr>
        <p:txBody>
          <a:bodyPr wrap="square" lIns="0" tIns="0" rIns="0" bIns="0" anchor="ctr" anchorCtr="0">
            <a:noAutofit/>
          </a:bodyPr>
          <a:lstStyle>
            <a:lvl1pPr algn="l">
              <a:lnSpc>
                <a:spcPct val="90000"/>
              </a:lnSpc>
              <a:defRPr sz="3000" b="1">
                <a:solidFill>
                  <a:srgbClr val="000000"/>
                </a:solidFill>
                <a:latin typeface="+mj-lt"/>
                <a:ea typeface="Gulim" pitchFamily="34" charset="-127"/>
                <a:cs typeface="Segoe UI" panose="020B0502040204020203" pitchFamily="34" charset="0"/>
              </a:defRPr>
            </a:lvl1pPr>
          </a:lstStyle>
          <a:p>
            <a:r>
              <a:rPr lang="en-US" dirty="0"/>
              <a:t>Title</a:t>
            </a:r>
          </a:p>
        </p:txBody>
      </p:sp>
    </p:spTree>
    <p:extLst>
      <p:ext uri="{BB962C8B-B14F-4D97-AF65-F5344CB8AC3E}">
        <p14:creationId xmlns:p14="http://schemas.microsoft.com/office/powerpoint/2010/main" val="20468143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05272" y="141784"/>
            <a:ext cx="13177464" cy="578280"/>
          </a:xfrm>
          <a:prstGeom prst="rect">
            <a:avLst/>
          </a:prstGeom>
        </p:spPr>
        <p:txBody>
          <a:bodyPr wrap="square" lIns="0" tIns="0" rIns="0" bIns="0" anchor="ctr" anchorCtr="0">
            <a:noAutofit/>
          </a:bodyPr>
          <a:lstStyle>
            <a:lvl1pPr algn="l">
              <a:lnSpc>
                <a:spcPct val="90000"/>
              </a:lnSpc>
              <a:defRPr sz="3000" b="1">
                <a:solidFill>
                  <a:srgbClr val="000000"/>
                </a:solidFill>
                <a:latin typeface="+mj-lt"/>
                <a:ea typeface="Gulim" pitchFamily="34" charset="-127"/>
                <a:cs typeface="Segoe UI" panose="020B0502040204020203" pitchFamily="34" charset="0"/>
              </a:defRPr>
            </a:lvl1pPr>
          </a:lstStyle>
          <a:p>
            <a:r>
              <a:rPr lang="en-US" dirty="0"/>
              <a:t>Title</a:t>
            </a:r>
          </a:p>
        </p:txBody>
      </p:sp>
    </p:spTree>
    <p:extLst>
      <p:ext uri="{BB962C8B-B14F-4D97-AF65-F5344CB8AC3E}">
        <p14:creationId xmlns:p14="http://schemas.microsoft.com/office/powerpoint/2010/main" val="30725134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414482"/>
            <a:ext cx="11658600" cy="1666028"/>
          </a:xfrm>
          <a:prstGeom prst="rect">
            <a:avLst/>
          </a:prstGeom>
        </p:spPr>
        <p:txBody>
          <a:bodyPr lIns="122786" tIns="61393" rIns="122786" bIns="61393"/>
          <a:lstStyle/>
          <a:p>
            <a:r>
              <a:rPr lang="en-US" smtClean="0"/>
              <a:t>Click to edit Master title style</a:t>
            </a:r>
            <a:endParaRPr lang="en-US"/>
          </a:p>
        </p:txBody>
      </p:sp>
      <p:sp>
        <p:nvSpPr>
          <p:cNvPr id="3" name="Subtitle 2"/>
          <p:cNvSpPr>
            <a:spLocks noGrp="1"/>
          </p:cNvSpPr>
          <p:nvPr>
            <p:ph type="subTitle" idx="1"/>
          </p:nvPr>
        </p:nvSpPr>
        <p:spPr>
          <a:xfrm>
            <a:off x="2057400" y="4404360"/>
            <a:ext cx="9601200" cy="1986280"/>
          </a:xfrm>
          <a:prstGeom prst="rect">
            <a:avLst/>
          </a:prstGeom>
        </p:spPr>
        <p:txBody>
          <a:bodyPr lIns="122786" tIns="61393" rIns="122786" bIns="61393"/>
          <a:lstStyle>
            <a:lvl1pPr marL="0" indent="0" algn="ctr">
              <a:buNone/>
              <a:defRPr>
                <a:solidFill>
                  <a:schemeClr val="tx1">
                    <a:tint val="75000"/>
                  </a:schemeClr>
                </a:solidFill>
              </a:defRPr>
            </a:lvl1pPr>
            <a:lvl2pPr marL="613928" indent="0" algn="ctr">
              <a:buNone/>
              <a:defRPr>
                <a:solidFill>
                  <a:schemeClr val="tx1">
                    <a:tint val="75000"/>
                  </a:schemeClr>
                </a:solidFill>
              </a:defRPr>
            </a:lvl2pPr>
            <a:lvl3pPr marL="1227856" indent="0" algn="ctr">
              <a:buNone/>
              <a:defRPr>
                <a:solidFill>
                  <a:schemeClr val="tx1">
                    <a:tint val="75000"/>
                  </a:schemeClr>
                </a:solidFill>
              </a:defRPr>
            </a:lvl3pPr>
            <a:lvl4pPr marL="1841784" indent="0" algn="ctr">
              <a:buNone/>
              <a:defRPr>
                <a:solidFill>
                  <a:schemeClr val="tx1">
                    <a:tint val="75000"/>
                  </a:schemeClr>
                </a:solidFill>
              </a:defRPr>
            </a:lvl4pPr>
            <a:lvl5pPr marL="2455713" indent="0" algn="ctr">
              <a:buNone/>
              <a:defRPr>
                <a:solidFill>
                  <a:schemeClr val="tx1">
                    <a:tint val="75000"/>
                  </a:schemeClr>
                </a:solidFill>
              </a:defRPr>
            </a:lvl5pPr>
            <a:lvl6pPr marL="3069641" indent="0" algn="ctr">
              <a:buNone/>
              <a:defRPr>
                <a:solidFill>
                  <a:schemeClr val="tx1">
                    <a:tint val="75000"/>
                  </a:schemeClr>
                </a:solidFill>
              </a:defRPr>
            </a:lvl6pPr>
            <a:lvl7pPr marL="3683569" indent="0" algn="ctr">
              <a:buNone/>
              <a:defRPr>
                <a:solidFill>
                  <a:schemeClr val="tx1">
                    <a:tint val="75000"/>
                  </a:schemeClr>
                </a:solidFill>
              </a:defRPr>
            </a:lvl7pPr>
            <a:lvl8pPr marL="4297497" indent="0" algn="ctr">
              <a:buNone/>
              <a:defRPr>
                <a:solidFill>
                  <a:schemeClr val="tx1">
                    <a:tint val="75000"/>
                  </a:schemeClr>
                </a:solidFill>
              </a:defRPr>
            </a:lvl8pPr>
            <a:lvl9pPr marL="49114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85800" y="7203864"/>
            <a:ext cx="3200400" cy="413808"/>
          </a:xfrm>
          <a:prstGeom prst="rect">
            <a:avLst/>
          </a:prstGeom>
        </p:spPr>
        <p:txBody>
          <a:bodyPr lIns="122786" tIns="61393" rIns="122786" bIns="61393"/>
          <a:lstStyle/>
          <a:p>
            <a:fld id="{00A73E9A-EAB8-4F17-B0C5-FB08BC9BA622}" type="datetimeFigureOut">
              <a:rPr lang="en-US" smtClean="0"/>
              <a:t>10/25/2021</a:t>
            </a:fld>
            <a:endParaRPr lang="en-US"/>
          </a:p>
        </p:txBody>
      </p:sp>
      <p:sp>
        <p:nvSpPr>
          <p:cNvPr id="5" name="Footer Placeholder 4"/>
          <p:cNvSpPr>
            <a:spLocks noGrp="1"/>
          </p:cNvSpPr>
          <p:nvPr>
            <p:ph type="ftr" sz="quarter" idx="11"/>
          </p:nvPr>
        </p:nvSpPr>
        <p:spPr>
          <a:xfrm>
            <a:off x="4686300" y="7203864"/>
            <a:ext cx="4343400" cy="413808"/>
          </a:xfrm>
          <a:prstGeom prst="rect">
            <a:avLst/>
          </a:prstGeom>
        </p:spPr>
        <p:txBody>
          <a:bodyPr lIns="122786" tIns="61393" rIns="122786" bIns="61393"/>
          <a:lstStyle/>
          <a:p>
            <a:endParaRPr lang="en-US"/>
          </a:p>
        </p:txBody>
      </p:sp>
      <p:sp>
        <p:nvSpPr>
          <p:cNvPr id="6" name="Slide Number Placeholder 5"/>
          <p:cNvSpPr>
            <a:spLocks noGrp="1"/>
          </p:cNvSpPr>
          <p:nvPr>
            <p:ph type="sldNum" sz="quarter" idx="12"/>
          </p:nvPr>
        </p:nvSpPr>
        <p:spPr>
          <a:xfrm>
            <a:off x="9829800" y="7203864"/>
            <a:ext cx="3200400" cy="413808"/>
          </a:xfrm>
          <a:prstGeom prst="rect">
            <a:avLst/>
          </a:prstGeom>
        </p:spPr>
        <p:txBody>
          <a:bodyPr lIns="122786" tIns="61393" rIns="122786" bIns="61393"/>
          <a:lstStyle/>
          <a:p>
            <a:fld id="{4364B084-5D3B-475F-B315-BE86522C92AC}" type="slidenum">
              <a:rPr lang="en-US" smtClean="0"/>
              <a:t>‹#›</a:t>
            </a:fld>
            <a:endParaRPr lang="en-US"/>
          </a:p>
        </p:txBody>
      </p:sp>
    </p:spTree>
    <p:extLst>
      <p:ext uri="{BB962C8B-B14F-4D97-AF65-F5344CB8AC3E}">
        <p14:creationId xmlns:p14="http://schemas.microsoft.com/office/powerpoint/2010/main" val="299000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7203864"/>
            <a:ext cx="3200400" cy="413808"/>
          </a:xfrm>
          <a:prstGeom prst="rect">
            <a:avLst/>
          </a:prstGeom>
        </p:spPr>
        <p:txBody>
          <a:bodyPr lIns="122786" tIns="61393" rIns="122786" bIns="61393"/>
          <a:lstStyle/>
          <a:p>
            <a:fld id="{00A73E9A-EAB8-4F17-B0C5-FB08BC9BA622}" type="datetimeFigureOut">
              <a:rPr lang="en-US" smtClean="0"/>
              <a:t>10/25/2021</a:t>
            </a:fld>
            <a:endParaRPr lang="en-US"/>
          </a:p>
        </p:txBody>
      </p:sp>
      <p:sp>
        <p:nvSpPr>
          <p:cNvPr id="3" name="Footer Placeholder 2"/>
          <p:cNvSpPr>
            <a:spLocks noGrp="1"/>
          </p:cNvSpPr>
          <p:nvPr>
            <p:ph type="ftr" sz="quarter" idx="11"/>
          </p:nvPr>
        </p:nvSpPr>
        <p:spPr>
          <a:xfrm>
            <a:off x="4686300" y="7203864"/>
            <a:ext cx="4343400" cy="413808"/>
          </a:xfrm>
          <a:prstGeom prst="rect">
            <a:avLst/>
          </a:prstGeom>
        </p:spPr>
        <p:txBody>
          <a:bodyPr lIns="122786" tIns="61393" rIns="122786" bIns="61393"/>
          <a:lstStyle/>
          <a:p>
            <a:endParaRPr lang="en-US"/>
          </a:p>
        </p:txBody>
      </p:sp>
      <p:sp>
        <p:nvSpPr>
          <p:cNvPr id="4" name="Slide Number Placeholder 3"/>
          <p:cNvSpPr>
            <a:spLocks noGrp="1"/>
          </p:cNvSpPr>
          <p:nvPr>
            <p:ph type="sldNum" sz="quarter" idx="12"/>
          </p:nvPr>
        </p:nvSpPr>
        <p:spPr>
          <a:xfrm>
            <a:off x="9829800" y="7203864"/>
            <a:ext cx="3200400" cy="413808"/>
          </a:xfrm>
          <a:prstGeom prst="rect">
            <a:avLst/>
          </a:prstGeom>
        </p:spPr>
        <p:txBody>
          <a:bodyPr lIns="122786" tIns="61393" rIns="122786" bIns="61393"/>
          <a:lstStyle/>
          <a:p>
            <a:fld id="{4364B084-5D3B-475F-B315-BE86522C92AC}" type="slidenum">
              <a:rPr lang="en-US" smtClean="0"/>
              <a:t>‹#›</a:t>
            </a:fld>
            <a:endParaRPr lang="en-US"/>
          </a:p>
        </p:txBody>
      </p:sp>
    </p:spTree>
    <p:extLst>
      <p:ext uri="{BB962C8B-B14F-4D97-AF65-F5344CB8AC3E}">
        <p14:creationId xmlns:p14="http://schemas.microsoft.com/office/powerpoint/2010/main" val="42318342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2" y="8"/>
            <a:ext cx="13716000" cy="140771"/>
          </a:xfrm>
          <a:prstGeom prst="rect">
            <a:avLst/>
          </a:prstGeom>
          <a:solidFill>
            <a:srgbClr val="48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p:cNvSpPr/>
          <p:nvPr/>
        </p:nvSpPr>
        <p:spPr>
          <a:xfrm>
            <a:off x="328863" y="-14037"/>
            <a:ext cx="5201806" cy="14077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Rectangle 25"/>
          <p:cNvSpPr/>
          <p:nvPr/>
        </p:nvSpPr>
        <p:spPr>
          <a:xfrm>
            <a:off x="2" y="7660640"/>
            <a:ext cx="13716000" cy="11176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p:cNvSpPr/>
          <p:nvPr/>
        </p:nvSpPr>
        <p:spPr>
          <a:xfrm>
            <a:off x="9526922" y="7660640"/>
            <a:ext cx="3886200" cy="11176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extBox 33"/>
          <p:cNvSpPr txBox="1"/>
          <p:nvPr/>
        </p:nvSpPr>
        <p:spPr>
          <a:xfrm>
            <a:off x="12308401" y="7151849"/>
            <a:ext cx="184731" cy="196208"/>
          </a:xfrm>
          <a:prstGeom prst="rect">
            <a:avLst/>
          </a:prstGeom>
          <a:noFill/>
        </p:spPr>
        <p:txBody>
          <a:bodyPr wrap="none" rtlCol="0" anchor="ctr">
            <a:spAutoFit/>
          </a:bodyPr>
          <a:lstStyle/>
          <a:p>
            <a:pPr algn="l">
              <a:lnSpc>
                <a:spcPct val="100000"/>
              </a:lnSpc>
            </a:pPr>
            <a:endParaRPr lang="en-US" sz="675" b="1" dirty="0">
              <a:solidFill>
                <a:schemeClr val="bg1">
                  <a:lumMod val="95000"/>
                </a:schemeClr>
              </a:solidFill>
              <a:latin typeface="Exo" pitchFamily="50" charset="0"/>
            </a:endParaRPr>
          </a:p>
        </p:txBody>
      </p:sp>
      <p:cxnSp>
        <p:nvCxnSpPr>
          <p:cNvPr id="36" name="Straight Connector 35"/>
          <p:cNvCxnSpPr/>
          <p:nvPr/>
        </p:nvCxnSpPr>
        <p:spPr>
          <a:xfrm>
            <a:off x="8021" y="6862441"/>
            <a:ext cx="13716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493132" y="126736"/>
            <a:ext cx="1533128"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318837" y="7023925"/>
            <a:ext cx="3356734" cy="404726"/>
          </a:xfrm>
          <a:prstGeom prst="rect">
            <a:avLst/>
          </a:prstGeom>
          <a:noFill/>
        </p:spPr>
        <p:txBody>
          <a:bodyPr wrap="square" rtlCol="0">
            <a:spAutoFit/>
          </a:bodyPr>
          <a:lstStyle/>
          <a:p>
            <a:r>
              <a:rPr lang="en-US" b="1" dirty="0" smtClean="0"/>
              <a:t>MS</a:t>
            </a:r>
            <a:r>
              <a:rPr lang="en-US" b="1" baseline="0" dirty="0" smtClean="0"/>
              <a:t> Excel</a:t>
            </a:r>
            <a:endParaRPr lang="en-US" b="1" dirty="0"/>
          </a:p>
        </p:txBody>
      </p:sp>
    </p:spTree>
    <p:extLst>
      <p:ext uri="{BB962C8B-B14F-4D97-AF65-F5344CB8AC3E}">
        <p14:creationId xmlns:p14="http://schemas.microsoft.com/office/powerpoint/2010/main" val="209479570"/>
      </p:ext>
    </p:extLst>
  </p:cSld>
  <p:clrMap bg1="lt1" tx1="dk1" bg2="lt2" tx2="dk2" accent1="accent1" accent2="accent2" accent3="accent3" accent4="accent4" accent5="accent5" accent6="accent6" hlink="hlink" folHlink="folHlink"/>
  <p:sldLayoutIdLst>
    <p:sldLayoutId id="2147483673" r:id="rId1"/>
    <p:sldLayoutId id="2147483683" r:id="rId2"/>
    <p:sldLayoutId id="2147483684" r:id="rId3"/>
    <p:sldLayoutId id="2147483685" r:id="rId4"/>
    <p:sldLayoutId id="2147483686" r:id="rId5"/>
  </p:sldLayoutIdLst>
  <p:timing>
    <p:tnLst>
      <p:par>
        <p:cTn id="1" dur="indefinite" restart="never" nodeType="tmRoot"/>
      </p:par>
    </p:tnLst>
  </p:timing>
  <p:txStyles>
    <p:titleStyle>
      <a:lvl1pPr algn="ctr" defTabSz="685818" rtl="0" eaLnBrk="1" latinLnBrk="0" hangingPunct="1">
        <a:spcBef>
          <a:spcPct val="0"/>
        </a:spcBef>
        <a:buNone/>
        <a:defRPr sz="3300" kern="1200">
          <a:solidFill>
            <a:schemeClr val="tx1"/>
          </a:solidFill>
          <a:latin typeface="+mj-lt"/>
          <a:ea typeface="+mj-ea"/>
          <a:cs typeface="+mj-cs"/>
        </a:defRPr>
      </a:lvl1pPr>
    </p:titleStyle>
    <p:bodyStyle>
      <a:lvl1pPr marL="257182" indent="-257182" algn="l" defTabSz="685818"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26" indent="-214319" algn="l" defTabSz="685818" rtl="0" eaLnBrk="1" latinLnBrk="0" hangingPunct="1">
        <a:spcBef>
          <a:spcPct val="20000"/>
        </a:spcBef>
        <a:buFont typeface="Arial" pitchFamily="34" charset="0"/>
        <a:buChar char="–"/>
        <a:defRPr sz="2101" kern="1200">
          <a:solidFill>
            <a:schemeClr val="tx1"/>
          </a:solidFill>
          <a:latin typeface="+mn-lt"/>
          <a:ea typeface="+mn-ea"/>
          <a:cs typeface="+mn-cs"/>
        </a:defRPr>
      </a:lvl2pPr>
      <a:lvl3pPr marL="857272" indent="-171455" algn="l" defTabSz="685818"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81" indent="-171455" algn="l" defTabSz="685818"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88" indent="-171455" algn="l" defTabSz="685818"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97" indent="-171455" algn="l" defTabSz="685818"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06" indent="-171455" algn="l" defTabSz="685818"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15" indent="-171455" algn="l" defTabSz="685818"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724" indent="-171455" algn="l" defTabSz="685818"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18" rtl="0" eaLnBrk="1" latinLnBrk="0" hangingPunct="1">
        <a:defRPr sz="1350" kern="1200">
          <a:solidFill>
            <a:schemeClr val="tx1"/>
          </a:solidFill>
          <a:latin typeface="+mn-lt"/>
          <a:ea typeface="+mn-ea"/>
          <a:cs typeface="+mn-cs"/>
        </a:defRPr>
      </a:lvl1pPr>
      <a:lvl2pPr marL="342909" algn="l" defTabSz="685818" rtl="0" eaLnBrk="1" latinLnBrk="0" hangingPunct="1">
        <a:defRPr sz="1350" kern="1200">
          <a:solidFill>
            <a:schemeClr val="tx1"/>
          </a:solidFill>
          <a:latin typeface="+mn-lt"/>
          <a:ea typeface="+mn-ea"/>
          <a:cs typeface="+mn-cs"/>
        </a:defRPr>
      </a:lvl2pPr>
      <a:lvl3pPr marL="685818" algn="l" defTabSz="685818" rtl="0" eaLnBrk="1" latinLnBrk="0" hangingPunct="1">
        <a:defRPr sz="1350" kern="1200">
          <a:solidFill>
            <a:schemeClr val="tx1"/>
          </a:solidFill>
          <a:latin typeface="+mn-lt"/>
          <a:ea typeface="+mn-ea"/>
          <a:cs typeface="+mn-cs"/>
        </a:defRPr>
      </a:lvl3pPr>
      <a:lvl4pPr marL="1028726" algn="l" defTabSz="685818" rtl="0" eaLnBrk="1" latinLnBrk="0" hangingPunct="1">
        <a:defRPr sz="1350" kern="1200">
          <a:solidFill>
            <a:schemeClr val="tx1"/>
          </a:solidFill>
          <a:latin typeface="+mn-lt"/>
          <a:ea typeface="+mn-ea"/>
          <a:cs typeface="+mn-cs"/>
        </a:defRPr>
      </a:lvl4pPr>
      <a:lvl5pPr marL="1371634" algn="l" defTabSz="685818" rtl="0" eaLnBrk="1" latinLnBrk="0" hangingPunct="1">
        <a:defRPr sz="1350" kern="1200">
          <a:solidFill>
            <a:schemeClr val="tx1"/>
          </a:solidFill>
          <a:latin typeface="+mn-lt"/>
          <a:ea typeface="+mn-ea"/>
          <a:cs typeface="+mn-cs"/>
        </a:defRPr>
      </a:lvl5pPr>
      <a:lvl6pPr marL="1714543" algn="l" defTabSz="685818" rtl="0" eaLnBrk="1" latinLnBrk="0" hangingPunct="1">
        <a:defRPr sz="1350" kern="1200">
          <a:solidFill>
            <a:schemeClr val="tx1"/>
          </a:solidFill>
          <a:latin typeface="+mn-lt"/>
          <a:ea typeface="+mn-ea"/>
          <a:cs typeface="+mn-cs"/>
        </a:defRPr>
      </a:lvl6pPr>
      <a:lvl7pPr marL="2057452" algn="l" defTabSz="685818" rtl="0" eaLnBrk="1" latinLnBrk="0" hangingPunct="1">
        <a:defRPr sz="1350" kern="1200">
          <a:solidFill>
            <a:schemeClr val="tx1"/>
          </a:solidFill>
          <a:latin typeface="+mn-lt"/>
          <a:ea typeface="+mn-ea"/>
          <a:cs typeface="+mn-cs"/>
        </a:defRPr>
      </a:lvl7pPr>
      <a:lvl8pPr marL="2400360" algn="l" defTabSz="685818" rtl="0" eaLnBrk="1" latinLnBrk="0" hangingPunct="1">
        <a:defRPr sz="1350" kern="1200">
          <a:solidFill>
            <a:schemeClr val="tx1"/>
          </a:solidFill>
          <a:latin typeface="+mn-lt"/>
          <a:ea typeface="+mn-ea"/>
          <a:cs typeface="+mn-cs"/>
        </a:defRPr>
      </a:lvl8pPr>
      <a:lvl9pPr marL="2743269" algn="l" defTabSz="68581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429000" y="2781298"/>
            <a:ext cx="8420100" cy="646331"/>
          </a:xfrm>
          <a:prstGeom prst="rect">
            <a:avLst/>
          </a:prstGeom>
          <a:noFill/>
        </p:spPr>
        <p:txBody>
          <a:bodyPr wrap="square" rtlCol="0">
            <a:spAutoFit/>
          </a:bodyPr>
          <a:lstStyle/>
          <a:p>
            <a:r>
              <a:rPr lang="en-US" sz="3600" b="1" dirty="0" smtClean="0"/>
              <a:t>                          MS </a:t>
            </a:r>
            <a:r>
              <a:rPr lang="en-US" sz="3600" b="1" dirty="0" smtClean="0"/>
              <a:t>Excel</a:t>
            </a:r>
            <a:endParaRPr lang="en-US" sz="3600" b="1" dirty="0"/>
          </a:p>
        </p:txBody>
      </p:sp>
      <p:sp>
        <p:nvSpPr>
          <p:cNvPr id="5" name="TextBox 4"/>
          <p:cNvSpPr txBox="1"/>
          <p:nvPr/>
        </p:nvSpPr>
        <p:spPr>
          <a:xfrm>
            <a:off x="8763000" y="3737809"/>
            <a:ext cx="4572000" cy="523220"/>
          </a:xfrm>
          <a:prstGeom prst="rect">
            <a:avLst/>
          </a:prstGeom>
          <a:noFill/>
        </p:spPr>
        <p:txBody>
          <a:bodyPr wrap="square" rtlCol="0">
            <a:spAutoFit/>
          </a:bodyPr>
          <a:lstStyle/>
          <a:p>
            <a:r>
              <a:rPr lang="en-US" sz="2800" b="1" dirty="0" smtClean="0"/>
              <a:t>- Asst. Prof CAMILTON J</a:t>
            </a:r>
            <a:endParaRPr lang="en-US" sz="2800" b="1" dirty="0"/>
          </a:p>
        </p:txBody>
      </p:sp>
    </p:spTree>
    <p:extLst>
      <p:ext uri="{BB962C8B-B14F-4D97-AF65-F5344CB8AC3E}">
        <p14:creationId xmlns:p14="http://schemas.microsoft.com/office/powerpoint/2010/main" val="890083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354167"/>
            <a:ext cx="5029200" cy="578280"/>
          </a:xfrm>
        </p:spPr>
        <p:txBody>
          <a:bodyPr/>
          <a:lstStyle/>
          <a:p>
            <a:r>
              <a:rPr lang="en-US" dirty="0"/>
              <a:t>Elements of the User Interface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79" y="1181100"/>
            <a:ext cx="13525500" cy="5646821"/>
          </a:xfrm>
          <a:prstGeom prst="rect">
            <a:avLst/>
          </a:prstGeom>
          <a:solidFill>
            <a:schemeClr val="accent6">
              <a:lumMod val="20000"/>
              <a:lumOff val="80000"/>
            </a:schemeClr>
          </a:solidFill>
        </p:spPr>
      </p:pic>
      <p:sp>
        <p:nvSpPr>
          <p:cNvPr id="8" name="Rounded Rectangular Callout 7"/>
          <p:cNvSpPr/>
          <p:nvPr/>
        </p:nvSpPr>
        <p:spPr>
          <a:xfrm>
            <a:off x="180474" y="1782680"/>
            <a:ext cx="952500" cy="381000"/>
          </a:xfrm>
          <a:prstGeom prst="wedgeRoundRectCallout">
            <a:avLst>
              <a:gd name="adj1" fmla="val 149272"/>
              <a:gd name="adj2" fmla="val 66710"/>
              <a:gd name="adj3" fmla="val 16667"/>
            </a:avLst>
          </a:prstGeom>
          <a:solidFill>
            <a:schemeClr val="accent6">
              <a:lumMod val="40000"/>
              <a:lumOff val="6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Tab</a:t>
            </a:r>
            <a:endParaRPr lang="en-US" sz="1400" b="1" dirty="0">
              <a:solidFill>
                <a:schemeClr val="tx1"/>
              </a:solidFill>
            </a:endParaRPr>
          </a:p>
        </p:txBody>
      </p:sp>
    </p:spTree>
    <p:extLst>
      <p:ext uri="{BB962C8B-B14F-4D97-AF65-F5344CB8AC3E}">
        <p14:creationId xmlns:p14="http://schemas.microsoft.com/office/powerpoint/2010/main" val="795274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Bar</a:t>
            </a:r>
          </a:p>
        </p:txBody>
      </p:sp>
      <p:sp>
        <p:nvSpPr>
          <p:cNvPr id="3" name="TextBox 2"/>
          <p:cNvSpPr txBox="1"/>
          <p:nvPr/>
        </p:nvSpPr>
        <p:spPr>
          <a:xfrm>
            <a:off x="723900" y="1638300"/>
            <a:ext cx="12268200" cy="1341906"/>
          </a:xfrm>
          <a:prstGeom prst="rect">
            <a:avLst/>
          </a:prstGeom>
          <a:noFill/>
        </p:spPr>
        <p:txBody>
          <a:bodyPr wrap="square" rtlCol="0">
            <a:spAutoFit/>
          </a:bodyPr>
          <a:lstStyle/>
          <a:p>
            <a:r>
              <a:rPr lang="en-US" dirty="0"/>
              <a:t>The Title Bar This is a close-up view of the Title Bar, where file information is located. It shows the name of the file (here, “Book1,” the default title) and the name of the program (“Microsoft Excel”). You will be able to name your file something new the first time that you save it. Notice the three buttons on the right side of the Title Bar, controlling the size and closing of the program.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899" y="3842084"/>
            <a:ext cx="11353801" cy="133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205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Quick Access Toolbar</a:t>
            </a:r>
          </a:p>
        </p:txBody>
      </p:sp>
      <p:sp>
        <p:nvSpPr>
          <p:cNvPr id="3" name="TextBox 2"/>
          <p:cNvSpPr txBox="1"/>
          <p:nvPr/>
        </p:nvSpPr>
        <p:spPr>
          <a:xfrm>
            <a:off x="723900" y="1333500"/>
            <a:ext cx="11468100" cy="1029513"/>
          </a:xfrm>
          <a:prstGeom prst="rect">
            <a:avLst/>
          </a:prstGeom>
          <a:noFill/>
        </p:spPr>
        <p:txBody>
          <a:bodyPr wrap="square" rtlCol="0">
            <a:spAutoFit/>
          </a:bodyPr>
          <a:lstStyle/>
          <a:p>
            <a:r>
              <a:rPr lang="en-US" dirty="0"/>
              <a:t>Quick Access Toolbar On the top left-hand side of the Title Bar, you will see several little icons above the File menu. These let you perform common tasks, such as saving and undoing, without having to find them in a menu. We’ll go over the meanings of the icons a little later.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382" y="3009900"/>
            <a:ext cx="5621584" cy="1771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193" y="2819400"/>
            <a:ext cx="408840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932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File Menu</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28700"/>
            <a:ext cx="2509838" cy="5886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043238" y="999563"/>
            <a:ext cx="6858000" cy="2903872"/>
          </a:xfrm>
          <a:prstGeom prst="rect">
            <a:avLst/>
          </a:prstGeom>
        </p:spPr>
        <p:txBody>
          <a:bodyPr>
            <a:spAutoFit/>
          </a:bodyPr>
          <a:lstStyle/>
          <a:p>
            <a:r>
              <a:rPr lang="en-US" dirty="0"/>
              <a:t>In Microsoft Office 2007, there was something called the Microsoft Office </a:t>
            </a:r>
            <a:r>
              <a:rPr lang="en-US" dirty="0" smtClean="0"/>
              <a:t>Button </a:t>
            </a:r>
            <a:r>
              <a:rPr lang="en-US" dirty="0"/>
              <a:t>in the top left-hand corner. </a:t>
            </a:r>
            <a:endParaRPr lang="en-US" dirty="0" smtClean="0"/>
          </a:p>
          <a:p>
            <a:endParaRPr lang="en-US" dirty="0"/>
          </a:p>
          <a:p>
            <a:r>
              <a:rPr lang="en-US" dirty="0" smtClean="0"/>
              <a:t>In </a:t>
            </a:r>
            <a:r>
              <a:rPr lang="en-US" dirty="0"/>
              <a:t>Microsoft Office 2010, this has been replaced with a tab in the Ribbon called “File.” When you left-click on this tab, a drop-down menu appears. From this menu, you can perform the same functions as were found under the Microsoft Office Button menu, such as: Create a new worksheet, open existing files, save files in a variety of ways, and print. </a:t>
            </a:r>
          </a:p>
        </p:txBody>
      </p:sp>
    </p:spTree>
    <p:extLst>
      <p:ext uri="{BB962C8B-B14F-4D97-AF65-F5344CB8AC3E}">
        <p14:creationId xmlns:p14="http://schemas.microsoft.com/office/powerpoint/2010/main" val="212646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Home Tab</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3581400"/>
            <a:ext cx="8281988" cy="250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828800" y="1443789"/>
            <a:ext cx="9906000" cy="1341906"/>
          </a:xfrm>
          <a:prstGeom prst="rect">
            <a:avLst/>
          </a:prstGeom>
        </p:spPr>
        <p:txBody>
          <a:bodyPr wrap="square">
            <a:spAutoFit/>
          </a:bodyPr>
          <a:lstStyle/>
          <a:p>
            <a:r>
              <a:rPr lang="en-US" dirty="0"/>
              <a:t>The Home Tab Toolbar offers options that can change the font, size, color, alignment, organization and style of the text in the spreadsheet and individual cells. For example, the “Calibri” indicates the FONT of your text, the “11” indicates the SIZE of your text; etc. We will go over how to use all of these options to format your text in a little while.</a:t>
            </a:r>
          </a:p>
        </p:txBody>
      </p:sp>
    </p:spTree>
    <p:extLst>
      <p:ext uri="{BB962C8B-B14F-4D97-AF65-F5344CB8AC3E}">
        <p14:creationId xmlns:p14="http://schemas.microsoft.com/office/powerpoint/2010/main" val="2807791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Formula Bar</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254" y="1257300"/>
            <a:ext cx="10018270" cy="1181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6800" y="3371444"/>
            <a:ext cx="12153900" cy="717119"/>
          </a:xfrm>
          <a:prstGeom prst="rect">
            <a:avLst/>
          </a:prstGeom>
        </p:spPr>
        <p:txBody>
          <a:bodyPr wrap="square">
            <a:spAutoFit/>
          </a:bodyPr>
          <a:lstStyle/>
          <a:p>
            <a:r>
              <a:rPr lang="en-US" dirty="0"/>
              <a:t>The Formula Bar is generally found below the ribbon menu. The left side denotes which cell is selected (“C5”) and the right side allows you to input equations or text into the selected cell.</a:t>
            </a:r>
          </a:p>
        </p:txBody>
      </p:sp>
    </p:spTree>
    <p:extLst>
      <p:ext uri="{BB962C8B-B14F-4D97-AF65-F5344CB8AC3E}">
        <p14:creationId xmlns:p14="http://schemas.microsoft.com/office/powerpoint/2010/main" val="2782015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Selection and navigation</a:t>
            </a:r>
          </a:p>
        </p:txBody>
      </p:sp>
      <p:sp>
        <p:nvSpPr>
          <p:cNvPr id="3" name="Rectangle 2"/>
          <p:cNvSpPr/>
          <p:nvPr/>
        </p:nvSpPr>
        <p:spPr>
          <a:xfrm>
            <a:off x="419100" y="1181100"/>
            <a:ext cx="12801600" cy="4153445"/>
          </a:xfrm>
          <a:prstGeom prst="rect">
            <a:avLst/>
          </a:prstGeom>
        </p:spPr>
        <p:txBody>
          <a:bodyPr wrap="square">
            <a:spAutoFit/>
          </a:bodyPr>
          <a:lstStyle/>
          <a:p>
            <a:r>
              <a:rPr lang="en-US" b="1" dirty="0"/>
              <a:t>Navigating within a worksheet </a:t>
            </a:r>
            <a:endParaRPr lang="en-US" b="1" dirty="0" smtClean="0"/>
          </a:p>
          <a:p>
            <a:endParaRPr lang="en-US" b="1" dirty="0"/>
          </a:p>
          <a:p>
            <a:r>
              <a:rPr lang="en-US" b="1" dirty="0" smtClean="0"/>
              <a:t>Using </a:t>
            </a:r>
            <a:r>
              <a:rPr lang="en-US" b="1" dirty="0"/>
              <a:t>the mouse: </a:t>
            </a:r>
            <a:endParaRPr lang="en-US" b="1" dirty="0" smtClean="0"/>
          </a:p>
          <a:p>
            <a:endParaRPr lang="en-US" b="1" dirty="0" smtClean="0"/>
          </a:p>
          <a:p>
            <a:r>
              <a:rPr lang="en-US" dirty="0" smtClean="0"/>
              <a:t>Use </a:t>
            </a:r>
            <a:r>
              <a:rPr lang="en-US" dirty="0"/>
              <a:t>the vertical and horizontal scroll bars if you want to move to an area of the screen that is not currently visible. To move to a different worksheet, just click on the tab below the worksheet. </a:t>
            </a:r>
            <a:endParaRPr lang="en-US" dirty="0" smtClean="0"/>
          </a:p>
          <a:p>
            <a:endParaRPr lang="en-US" dirty="0"/>
          </a:p>
          <a:p>
            <a:r>
              <a:rPr lang="en-US" b="1" dirty="0" smtClean="0"/>
              <a:t>Using </a:t>
            </a:r>
            <a:r>
              <a:rPr lang="en-US" b="1" dirty="0"/>
              <a:t>the keyboard: </a:t>
            </a:r>
            <a:endParaRPr lang="en-US" b="1" dirty="0" smtClean="0"/>
          </a:p>
          <a:p>
            <a:endParaRPr lang="en-US" b="1" dirty="0"/>
          </a:p>
          <a:p>
            <a:r>
              <a:rPr lang="en-US" dirty="0" smtClean="0"/>
              <a:t>Use </a:t>
            </a:r>
            <a:r>
              <a:rPr lang="en-US" dirty="0"/>
              <a:t>the arrow keys, or [PAGE UP] and [PAGE DOWN], to move to a different area of the screen. [CTRL] + [HOME} will take you to cell A1. [CTRL] + [PAGE DOWN] will take you to the next worksheet, or use [CTRL] + [PAGE UP] for the preceding worksheet. You can jump quickly to a specific cell by pressing [F5] and typing in the cell address. You can also type the cell address in the name box above column A, and press [ENTER]</a:t>
            </a:r>
          </a:p>
        </p:txBody>
      </p:sp>
    </p:spTree>
    <p:extLst>
      <p:ext uri="{BB962C8B-B14F-4D97-AF65-F5344CB8AC3E}">
        <p14:creationId xmlns:p14="http://schemas.microsoft.com/office/powerpoint/2010/main" val="1449500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Selecting cells</a:t>
            </a:r>
          </a:p>
        </p:txBody>
      </p:sp>
      <p:sp>
        <p:nvSpPr>
          <p:cNvPr id="3" name="Rectangle 2"/>
          <p:cNvSpPr/>
          <p:nvPr/>
        </p:nvSpPr>
        <p:spPr>
          <a:xfrm>
            <a:off x="1219200" y="1104900"/>
            <a:ext cx="10074442" cy="3841052"/>
          </a:xfrm>
          <a:prstGeom prst="rect">
            <a:avLst/>
          </a:prstGeom>
        </p:spPr>
        <p:txBody>
          <a:bodyPr wrap="square">
            <a:spAutoFit/>
          </a:bodyPr>
          <a:lstStyle/>
          <a:p>
            <a:r>
              <a:rPr lang="en-US" b="1" dirty="0" smtClean="0"/>
              <a:t>Using </a:t>
            </a:r>
            <a:r>
              <a:rPr lang="en-US" b="1" dirty="0"/>
              <a:t>the mouse: </a:t>
            </a:r>
            <a:endParaRPr lang="en-US" b="1" dirty="0" smtClean="0"/>
          </a:p>
          <a:p>
            <a:endParaRPr lang="en-US" dirty="0"/>
          </a:p>
          <a:p>
            <a:r>
              <a:rPr lang="en-US" dirty="0" smtClean="0"/>
              <a:t>Click </a:t>
            </a:r>
            <a:r>
              <a:rPr lang="en-US" dirty="0"/>
              <a:t>on a cell to select it. You can select a range of adjacent cells by clicking on the first one, and then dragging the mouse over the others. You can select a set of non-adjacent cells by clicking on the first one, and then holding down the [CTRL] key as you click on the others. </a:t>
            </a:r>
            <a:endParaRPr lang="en-US" dirty="0" smtClean="0"/>
          </a:p>
          <a:p>
            <a:endParaRPr lang="en-US" dirty="0"/>
          </a:p>
          <a:p>
            <a:endParaRPr lang="en-US" b="1" dirty="0" smtClean="0"/>
          </a:p>
          <a:p>
            <a:r>
              <a:rPr lang="en-US" b="1" dirty="0" smtClean="0"/>
              <a:t>Using </a:t>
            </a:r>
            <a:r>
              <a:rPr lang="en-US" b="1" dirty="0"/>
              <a:t>the keyboard</a:t>
            </a:r>
            <a:r>
              <a:rPr lang="en-US" b="1" dirty="0" smtClean="0"/>
              <a:t>:</a:t>
            </a:r>
          </a:p>
          <a:p>
            <a:endParaRPr lang="en-US" dirty="0"/>
          </a:p>
          <a:p>
            <a:r>
              <a:rPr lang="en-US" dirty="0" smtClean="0"/>
              <a:t> </a:t>
            </a:r>
            <a:r>
              <a:rPr lang="en-US" dirty="0"/>
              <a:t>Use the arrow keys to move to the desired cell, which is automatically selected. To select multiple cells, hold down the [SHIFT] key while the first cell is active, and then use the arrow keys to select the rest of the range. </a:t>
            </a:r>
          </a:p>
        </p:txBody>
      </p:sp>
    </p:spTree>
    <p:extLst>
      <p:ext uri="{BB962C8B-B14F-4D97-AF65-F5344CB8AC3E}">
        <p14:creationId xmlns:p14="http://schemas.microsoft.com/office/powerpoint/2010/main" val="2032547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Selecting rows or columns</a:t>
            </a:r>
          </a:p>
        </p:txBody>
      </p:sp>
      <p:sp>
        <p:nvSpPr>
          <p:cNvPr id="3" name="Rectangle 2"/>
          <p:cNvSpPr/>
          <p:nvPr/>
        </p:nvSpPr>
        <p:spPr>
          <a:xfrm>
            <a:off x="1028700" y="1184691"/>
            <a:ext cx="12115800" cy="5403018"/>
          </a:xfrm>
          <a:prstGeom prst="rect">
            <a:avLst/>
          </a:prstGeom>
        </p:spPr>
        <p:txBody>
          <a:bodyPr wrap="square">
            <a:spAutoFit/>
          </a:bodyPr>
          <a:lstStyle/>
          <a:p>
            <a:pPr marL="342900" indent="-342900">
              <a:buFont typeface="Arial" pitchFamily="34" charset="0"/>
              <a:buChar char="•"/>
            </a:pPr>
            <a:r>
              <a:rPr lang="en-US" dirty="0" smtClean="0"/>
              <a:t>To </a:t>
            </a:r>
            <a:r>
              <a:rPr lang="en-US" dirty="0"/>
              <a:t>select all the cells in a particular row, just click on the row number (1, 2, 3, etc.) at the left edge of the worksheet. Hold down the mouse button and drag across row numbers to select multiple adjacent rows. Hold down [CTRL] if you want to select a set of non-adjacent rows</a:t>
            </a:r>
            <a:r>
              <a:rPr lang="en-US" dirty="0" smtClean="0"/>
              <a:t>.</a:t>
            </a:r>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r>
              <a:rPr lang="en-US" dirty="0" smtClean="0"/>
              <a:t> </a:t>
            </a:r>
            <a:r>
              <a:rPr lang="en-US" dirty="0"/>
              <a:t>Similarly, to select all the cells in column, you should click on the column heading (A, B, C, etc.) at the top edge of the worksheet. Hold down the mouse button and drag across column headings to select multiple adjacent columns. Hold down [CTRL] if you want to select a set of non-adjacent columns. </a:t>
            </a: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r>
              <a:rPr lang="en-US" dirty="0" smtClean="0"/>
              <a:t>You </a:t>
            </a:r>
            <a:r>
              <a:rPr lang="en-US" dirty="0"/>
              <a:t>can quickly select all the cells in a worksheet by clicking the square to the immediate left of the Column A heading (just above the label for Row 1). </a:t>
            </a: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r>
              <a:rPr lang="en-US" dirty="0" smtClean="0"/>
              <a:t>To </a:t>
            </a:r>
            <a:r>
              <a:rPr lang="en-US" dirty="0"/>
              <a:t>select the entire worksheet you can also press [CTRL] + [</a:t>
            </a:r>
            <a:r>
              <a:rPr lang="en-US" dirty="0" smtClean="0"/>
              <a:t>A].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5029200"/>
            <a:ext cx="369570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4512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Types of data</a:t>
            </a:r>
          </a:p>
        </p:txBody>
      </p:sp>
      <p:sp>
        <p:nvSpPr>
          <p:cNvPr id="3" name="Rectangle 2"/>
          <p:cNvSpPr/>
          <p:nvPr/>
        </p:nvSpPr>
        <p:spPr>
          <a:xfrm>
            <a:off x="1676400" y="1066800"/>
            <a:ext cx="6858000" cy="1966692"/>
          </a:xfrm>
          <a:prstGeom prst="rect">
            <a:avLst/>
          </a:prstGeom>
        </p:spPr>
        <p:txBody>
          <a:bodyPr>
            <a:spAutoFit/>
          </a:bodyPr>
          <a:lstStyle/>
          <a:p>
            <a:pPr fontAlgn="auto">
              <a:lnSpc>
                <a:spcPct val="150000"/>
              </a:lnSpc>
              <a:spcAft>
                <a:spcPts val="0"/>
              </a:spcAft>
              <a:buClr>
                <a:schemeClr val="accent3"/>
              </a:buClr>
              <a:defRPr/>
            </a:pPr>
            <a:r>
              <a:rPr lang="en-US" dirty="0"/>
              <a:t>In each cell there may be the following data types:</a:t>
            </a:r>
          </a:p>
          <a:p>
            <a:pPr marL="640080" lvl="1" indent="-246888" fontAlgn="auto">
              <a:lnSpc>
                <a:spcPct val="150000"/>
              </a:lnSpc>
              <a:spcAft>
                <a:spcPts val="0"/>
              </a:spcAft>
              <a:buFont typeface="Wingdings 2"/>
              <a:buChar char=""/>
              <a:defRPr/>
            </a:pPr>
            <a:r>
              <a:rPr lang="en-US" dirty="0"/>
              <a:t>Labels -- (text with no numerical value) </a:t>
            </a:r>
          </a:p>
          <a:p>
            <a:pPr marL="640080" lvl="1" indent="-246888" fontAlgn="auto">
              <a:lnSpc>
                <a:spcPct val="150000"/>
              </a:lnSpc>
              <a:spcAft>
                <a:spcPts val="0"/>
              </a:spcAft>
              <a:buFont typeface="Wingdings 2"/>
              <a:buChar char=""/>
              <a:defRPr/>
            </a:pPr>
            <a:r>
              <a:rPr lang="en-US" dirty="0"/>
              <a:t>Number data (constant values)</a:t>
            </a:r>
          </a:p>
          <a:p>
            <a:pPr marL="640080" lvl="1" indent="-246888" fontAlgn="auto">
              <a:lnSpc>
                <a:spcPct val="150000"/>
              </a:lnSpc>
              <a:spcAft>
                <a:spcPts val="0"/>
              </a:spcAft>
              <a:buFont typeface="Wingdings 2"/>
              <a:buChar char=""/>
              <a:defRPr/>
            </a:pPr>
            <a:r>
              <a:rPr lang="en-US" dirty="0"/>
              <a:t>Formulas (mathematical equation used to calculate)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467100"/>
            <a:ext cx="76962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086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0950" y="1536082"/>
            <a:ext cx="6400800" cy="477917"/>
          </a:xfrm>
        </p:spPr>
        <p:txBody>
          <a:bodyPr/>
          <a:lstStyle/>
          <a:p>
            <a:r>
              <a:rPr lang="en-US" sz="4400" dirty="0" smtClean="0"/>
              <a:t>What is a Spreadsheet ?</a:t>
            </a:r>
            <a:endParaRPr lang="en-US" sz="4400" dirty="0"/>
          </a:p>
        </p:txBody>
      </p:sp>
      <p:sp>
        <p:nvSpPr>
          <p:cNvPr id="3" name="TextBox 2"/>
          <p:cNvSpPr txBox="1"/>
          <p:nvPr/>
        </p:nvSpPr>
        <p:spPr>
          <a:xfrm>
            <a:off x="2552700" y="2891511"/>
            <a:ext cx="8877300" cy="686775"/>
          </a:xfrm>
          <a:prstGeom prst="rect">
            <a:avLst/>
          </a:prstGeom>
          <a:noFill/>
        </p:spPr>
        <p:txBody>
          <a:bodyPr wrap="square" rtlCol="0">
            <a:spAutoFit/>
          </a:bodyPr>
          <a:lstStyle/>
          <a:p>
            <a:r>
              <a:rPr lang="en-US" sz="2400" dirty="0" smtClean="0"/>
              <a:t>“ An </a:t>
            </a:r>
            <a:r>
              <a:rPr lang="en-US" sz="2400" dirty="0"/>
              <a:t>electronic document in which data is arranged in the rows and columns of a grid and can be manipulated and used in </a:t>
            </a:r>
            <a:r>
              <a:rPr lang="en-US" sz="2400" dirty="0" smtClean="0"/>
              <a:t>calculations “</a:t>
            </a:r>
            <a:endParaRPr lang="en-US" sz="2400" dirty="0"/>
          </a:p>
        </p:txBody>
      </p:sp>
    </p:spTree>
    <p:extLst>
      <p:ext uri="{BB962C8B-B14F-4D97-AF65-F5344CB8AC3E}">
        <p14:creationId xmlns:p14="http://schemas.microsoft.com/office/powerpoint/2010/main" val="50339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Entering Data :</a:t>
            </a:r>
            <a:endParaRPr lang="en-US" dirty="0"/>
          </a:p>
        </p:txBody>
      </p:sp>
      <p:sp>
        <p:nvSpPr>
          <p:cNvPr id="3" name="Rectangle 2"/>
          <p:cNvSpPr/>
          <p:nvPr/>
        </p:nvSpPr>
        <p:spPr>
          <a:xfrm>
            <a:off x="952500" y="1409700"/>
            <a:ext cx="11391900" cy="2591479"/>
          </a:xfrm>
          <a:prstGeom prst="rect">
            <a:avLst/>
          </a:prstGeom>
        </p:spPr>
        <p:txBody>
          <a:bodyPr wrap="square">
            <a:spAutoFit/>
          </a:bodyPr>
          <a:lstStyle/>
          <a:p>
            <a:r>
              <a:rPr lang="en-US" dirty="0"/>
              <a:t>Data entry cell by cell To enter either numbers or text: </a:t>
            </a:r>
            <a:endParaRPr lang="en-US" dirty="0" smtClean="0"/>
          </a:p>
          <a:p>
            <a:endParaRPr lang="en-US" dirty="0"/>
          </a:p>
          <a:p>
            <a:pPr marL="457200" indent="-457200">
              <a:buAutoNum type="arabicPeriod"/>
            </a:pPr>
            <a:r>
              <a:rPr lang="en-US" dirty="0" smtClean="0"/>
              <a:t>Click </a:t>
            </a:r>
            <a:r>
              <a:rPr lang="en-US" dirty="0"/>
              <a:t>on the cell where you want the data to be stored, so that the cell becomes active. </a:t>
            </a:r>
            <a:endParaRPr lang="en-US" dirty="0" smtClean="0"/>
          </a:p>
          <a:p>
            <a:pPr marL="457200" indent="-457200">
              <a:buAutoNum type="arabicPeriod"/>
            </a:pPr>
            <a:endParaRPr lang="en-US" dirty="0"/>
          </a:p>
          <a:p>
            <a:pPr marL="457200" indent="-457200">
              <a:buAutoNum type="arabicPeriod"/>
            </a:pPr>
            <a:r>
              <a:rPr lang="en-US" dirty="0" smtClean="0"/>
              <a:t>Type </a:t>
            </a:r>
            <a:r>
              <a:rPr lang="en-US" dirty="0"/>
              <a:t>the number or text</a:t>
            </a:r>
            <a:r>
              <a:rPr lang="en-US" dirty="0" smtClean="0"/>
              <a:t>.</a:t>
            </a:r>
          </a:p>
          <a:p>
            <a:pPr marL="457200" indent="-457200">
              <a:buAutoNum type="arabicPeriod"/>
            </a:pPr>
            <a:endParaRPr lang="en-US" dirty="0"/>
          </a:p>
          <a:p>
            <a:pPr marL="457200" indent="-457200">
              <a:buAutoNum type="arabicPeriod"/>
            </a:pPr>
            <a:r>
              <a:rPr lang="en-US" dirty="0" smtClean="0"/>
              <a:t> </a:t>
            </a:r>
            <a:r>
              <a:rPr lang="en-US" dirty="0"/>
              <a:t>3. Press [ENTER] to move to the next row, or [TAB] to move to the next column. Until you’ve pressed [ENTER] or [TAB], you can cancel the data entry by pressing [ESC]. </a:t>
            </a:r>
          </a:p>
        </p:txBody>
      </p:sp>
    </p:spTree>
    <p:extLst>
      <p:ext uri="{BB962C8B-B14F-4D97-AF65-F5344CB8AC3E}">
        <p14:creationId xmlns:p14="http://schemas.microsoft.com/office/powerpoint/2010/main" val="167455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Deleting data</a:t>
            </a:r>
          </a:p>
        </p:txBody>
      </p:sp>
      <p:sp>
        <p:nvSpPr>
          <p:cNvPr id="3" name="Rectangle 2"/>
          <p:cNvSpPr/>
          <p:nvPr/>
        </p:nvSpPr>
        <p:spPr>
          <a:xfrm>
            <a:off x="304800" y="1965674"/>
            <a:ext cx="12306300" cy="2279085"/>
          </a:xfrm>
          <a:prstGeom prst="rect">
            <a:avLst/>
          </a:prstGeom>
        </p:spPr>
        <p:txBody>
          <a:bodyPr wrap="square">
            <a:spAutoFit/>
          </a:bodyPr>
          <a:lstStyle/>
          <a:p>
            <a:r>
              <a:rPr lang="en-US" dirty="0" smtClean="0"/>
              <a:t>You </a:t>
            </a:r>
            <a:r>
              <a:rPr lang="en-US" dirty="0"/>
              <a:t>want to delete data that’s already been entered in a worksheet? Simple! </a:t>
            </a:r>
            <a:endParaRPr lang="en-US" dirty="0" smtClean="0"/>
          </a:p>
          <a:p>
            <a:endParaRPr lang="en-US" dirty="0"/>
          </a:p>
          <a:p>
            <a:pPr marL="457200" indent="-457200">
              <a:buAutoNum type="arabicPeriod"/>
            </a:pPr>
            <a:r>
              <a:rPr lang="en-US" dirty="0" smtClean="0"/>
              <a:t>Select </a:t>
            </a:r>
            <a:r>
              <a:rPr lang="en-US" dirty="0"/>
              <a:t>the cell or cells containing data to be deleted. </a:t>
            </a:r>
            <a:endParaRPr lang="en-US" dirty="0" smtClean="0"/>
          </a:p>
          <a:p>
            <a:pPr marL="457200" indent="-457200">
              <a:buAutoNum type="arabicPeriod"/>
            </a:pPr>
            <a:endParaRPr lang="en-US" dirty="0"/>
          </a:p>
          <a:p>
            <a:pPr marL="457200" indent="-457200">
              <a:buAutoNum type="arabicPeriod"/>
            </a:pPr>
            <a:r>
              <a:rPr lang="en-US" dirty="0" smtClean="0"/>
              <a:t>2</a:t>
            </a:r>
            <a:r>
              <a:rPr lang="en-US" dirty="0"/>
              <a:t>. Press the [DELETE] key on your keyboard. </a:t>
            </a:r>
            <a:endParaRPr lang="en-US" dirty="0" smtClean="0"/>
          </a:p>
          <a:p>
            <a:pPr marL="457200" indent="-457200">
              <a:buAutoNum type="arabicPeriod"/>
            </a:pPr>
            <a:endParaRPr lang="en-US" dirty="0"/>
          </a:p>
          <a:p>
            <a:pPr marL="457200" indent="-457200">
              <a:buAutoNum type="arabicPeriod"/>
            </a:pPr>
            <a:r>
              <a:rPr lang="en-US" dirty="0" smtClean="0"/>
              <a:t>3</a:t>
            </a:r>
            <a:r>
              <a:rPr lang="en-US" dirty="0"/>
              <a:t>. The cells remain in the same position as before, but their contents are deleted. </a:t>
            </a:r>
          </a:p>
        </p:txBody>
      </p:sp>
    </p:spTree>
    <p:extLst>
      <p:ext uri="{BB962C8B-B14F-4D97-AF65-F5344CB8AC3E}">
        <p14:creationId xmlns:p14="http://schemas.microsoft.com/office/powerpoint/2010/main" val="940827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Moving data</a:t>
            </a:r>
          </a:p>
        </p:txBody>
      </p:sp>
      <p:sp>
        <p:nvSpPr>
          <p:cNvPr id="3" name="Rectangle 2"/>
          <p:cNvSpPr/>
          <p:nvPr/>
        </p:nvSpPr>
        <p:spPr>
          <a:xfrm>
            <a:off x="457200" y="1181100"/>
            <a:ext cx="12230100" cy="3528658"/>
          </a:xfrm>
          <a:prstGeom prst="rect">
            <a:avLst/>
          </a:prstGeom>
        </p:spPr>
        <p:txBody>
          <a:bodyPr wrap="square">
            <a:spAutoFit/>
          </a:bodyPr>
          <a:lstStyle/>
          <a:p>
            <a:r>
              <a:rPr lang="en-US" dirty="0" smtClean="0"/>
              <a:t>You’ve </a:t>
            </a:r>
            <a:r>
              <a:rPr lang="en-US" dirty="0"/>
              <a:t>already entered some data, and want to move it to a different area on the worksheet</a:t>
            </a:r>
            <a:r>
              <a:rPr lang="en-US" dirty="0" smtClean="0"/>
              <a:t>?</a:t>
            </a:r>
          </a:p>
          <a:p>
            <a:endParaRPr lang="en-US" dirty="0"/>
          </a:p>
          <a:p>
            <a:pPr marL="457200" indent="-457200">
              <a:buAutoNum type="arabicPeriod"/>
            </a:pPr>
            <a:r>
              <a:rPr lang="en-US" dirty="0" smtClean="0"/>
              <a:t>Select </a:t>
            </a:r>
            <a:r>
              <a:rPr lang="en-US" dirty="0"/>
              <a:t>the cells you want to move (they will become highlighted</a:t>
            </a:r>
            <a:r>
              <a:rPr lang="en-US" dirty="0" smtClean="0"/>
              <a:t>).</a:t>
            </a:r>
          </a:p>
          <a:p>
            <a:pPr marL="457200" indent="-457200">
              <a:buAutoNum type="arabicPeriod"/>
            </a:pPr>
            <a:endParaRPr lang="en-US" dirty="0"/>
          </a:p>
          <a:p>
            <a:pPr marL="457200" indent="-457200">
              <a:buAutoNum type="arabicPeriod"/>
            </a:pPr>
            <a:r>
              <a:rPr lang="en-US" dirty="0" smtClean="0"/>
              <a:t>Move </a:t>
            </a:r>
            <a:r>
              <a:rPr lang="en-US" dirty="0"/>
              <a:t>the cursor to the border of the highlighted cells. When the cursor changes from a white cross to a four-headed arrow (the move pointer), hold down the left mouse button</a:t>
            </a:r>
            <a:r>
              <a:rPr lang="en-US" dirty="0" smtClean="0"/>
              <a:t>.</a:t>
            </a:r>
          </a:p>
          <a:p>
            <a:pPr marL="457200" indent="-457200">
              <a:buAutoNum type="arabicPeriod"/>
            </a:pPr>
            <a:endParaRPr lang="en-US" dirty="0"/>
          </a:p>
          <a:p>
            <a:pPr marL="457200" indent="-457200">
              <a:buAutoNum type="arabicPeriod"/>
            </a:pPr>
            <a:r>
              <a:rPr lang="en-US" dirty="0" smtClean="0"/>
              <a:t>Drag </a:t>
            </a:r>
            <a:r>
              <a:rPr lang="en-US" dirty="0"/>
              <a:t>the selected cells to a new area of the worksheet, then release the mouse button</a:t>
            </a:r>
            <a:r>
              <a:rPr lang="en-US" dirty="0" smtClean="0"/>
              <a:t>.</a:t>
            </a:r>
          </a:p>
          <a:p>
            <a:pPr marL="457200" indent="-457200">
              <a:buAutoNum type="arabicPeriod"/>
            </a:pPr>
            <a:endParaRPr lang="en-US" dirty="0"/>
          </a:p>
          <a:p>
            <a:pPr marL="457200" indent="-457200">
              <a:buAutoNum type="arabicPeriod"/>
            </a:pPr>
            <a:r>
              <a:rPr lang="en-US" dirty="0" smtClean="0"/>
              <a:t> </a:t>
            </a:r>
            <a:r>
              <a:rPr lang="en-US" dirty="0"/>
              <a:t>You can also cut the selected data using the cut option on the Home tab or [CTRL] + [X]. Then click in the top left cell of the destination area and paste the data with paste option or [CTRL] + [V].</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268" y="2865250"/>
            <a:ext cx="1104900" cy="128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58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Copying </a:t>
            </a:r>
            <a:r>
              <a:rPr lang="en-US" dirty="0" smtClean="0"/>
              <a:t>data (CTRL + C)</a:t>
            </a:r>
            <a:endParaRPr lang="en-US" dirty="0"/>
          </a:p>
        </p:txBody>
      </p:sp>
      <p:sp>
        <p:nvSpPr>
          <p:cNvPr id="3" name="Rectangle 2"/>
          <p:cNvSpPr/>
          <p:nvPr/>
        </p:nvSpPr>
        <p:spPr>
          <a:xfrm>
            <a:off x="573505" y="1130630"/>
            <a:ext cx="12001500" cy="2591479"/>
          </a:xfrm>
          <a:prstGeom prst="rect">
            <a:avLst/>
          </a:prstGeom>
        </p:spPr>
        <p:txBody>
          <a:bodyPr wrap="square">
            <a:spAutoFit/>
          </a:bodyPr>
          <a:lstStyle/>
          <a:p>
            <a:r>
              <a:rPr lang="en-US" dirty="0"/>
              <a:t>Copying data To copy existing cell contents to another area on the worksheet</a:t>
            </a:r>
            <a:r>
              <a:rPr lang="en-US" dirty="0" smtClean="0"/>
              <a:t>:</a:t>
            </a:r>
          </a:p>
          <a:p>
            <a:endParaRPr lang="en-US" dirty="0"/>
          </a:p>
          <a:p>
            <a:r>
              <a:rPr lang="en-US" dirty="0" smtClean="0"/>
              <a:t> </a:t>
            </a:r>
            <a:r>
              <a:rPr lang="en-US" dirty="0"/>
              <a:t>1. Select the cells you want to copy (they will become highlighted</a:t>
            </a:r>
            <a:r>
              <a:rPr lang="en-US" dirty="0" smtClean="0"/>
              <a:t>).</a:t>
            </a:r>
          </a:p>
          <a:p>
            <a:endParaRPr lang="en-US" dirty="0"/>
          </a:p>
          <a:p>
            <a:r>
              <a:rPr lang="en-US" dirty="0" smtClean="0"/>
              <a:t> </a:t>
            </a:r>
            <a:r>
              <a:rPr lang="en-US" dirty="0"/>
              <a:t>2. Move the cursor to the border of the highlighted cells while holding down the [CTRL] key. When the cursor changes from a white cross to a hollow left-pointing arrow (the copy pointer), hold down the left mouse button</a:t>
            </a:r>
            <a:r>
              <a:rPr lang="en-US" dirty="0" smtClean="0"/>
              <a:t>.</a:t>
            </a:r>
          </a:p>
          <a:p>
            <a:endParaRPr lang="en-US" dirty="0"/>
          </a:p>
          <a:p>
            <a:r>
              <a:rPr lang="en-US" dirty="0" smtClean="0"/>
              <a:t> </a:t>
            </a:r>
            <a:r>
              <a:rPr lang="en-US" dirty="0"/>
              <a:t>3. Drag the selected cells to a second area of the worksheet, then release the mouse button.</a:t>
            </a:r>
          </a:p>
        </p:txBody>
      </p:sp>
      <p:sp>
        <p:nvSpPr>
          <p:cNvPr id="4" name="Rectangle 3"/>
          <p:cNvSpPr/>
          <p:nvPr/>
        </p:nvSpPr>
        <p:spPr>
          <a:xfrm>
            <a:off x="589546" y="4305300"/>
            <a:ext cx="12173954" cy="717119"/>
          </a:xfrm>
          <a:prstGeom prst="rect">
            <a:avLst/>
          </a:prstGeom>
        </p:spPr>
        <p:txBody>
          <a:bodyPr wrap="square">
            <a:spAutoFit/>
          </a:bodyPr>
          <a:lstStyle/>
          <a:p>
            <a:r>
              <a:rPr lang="en-US" dirty="0"/>
              <a:t>You can also copy the selected data using the copy option on the Home tab or [CTRL] + [C]. Then click in the top left cell of the destination area and paste the data with the paste option or [CTRL] + [V]. </a:t>
            </a:r>
          </a:p>
        </p:txBody>
      </p:sp>
    </p:spTree>
    <p:extLst>
      <p:ext uri="{BB962C8B-B14F-4D97-AF65-F5344CB8AC3E}">
        <p14:creationId xmlns:p14="http://schemas.microsoft.com/office/powerpoint/2010/main" val="2239074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Formatting Data : </a:t>
            </a:r>
            <a:r>
              <a:rPr lang="en-US" dirty="0"/>
              <a:t>Cell formatting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015" y="1828800"/>
            <a:ext cx="8173471" cy="4616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0500" y="930059"/>
            <a:ext cx="12763500" cy="717119"/>
          </a:xfrm>
          <a:prstGeom prst="rect">
            <a:avLst/>
          </a:prstGeom>
        </p:spPr>
        <p:txBody>
          <a:bodyPr wrap="square">
            <a:spAutoFit/>
          </a:bodyPr>
          <a:lstStyle/>
          <a:p>
            <a:r>
              <a:rPr lang="en-US" dirty="0" smtClean="0"/>
              <a:t>The </a:t>
            </a:r>
            <a:r>
              <a:rPr lang="en-US" dirty="0"/>
              <a:t>icons on the Home tab provide you with a variety of formatting options. To apply any of these, just select the cell or cells that you want to format, and then click the desired icon. Commonly used formatting attributes include: </a:t>
            </a:r>
          </a:p>
        </p:txBody>
      </p:sp>
    </p:spTree>
    <p:extLst>
      <p:ext uri="{BB962C8B-B14F-4D97-AF65-F5344CB8AC3E}">
        <p14:creationId xmlns:p14="http://schemas.microsoft.com/office/powerpoint/2010/main" val="213834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Formatting rows and columns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952500"/>
            <a:ext cx="332041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92768" y="1552575"/>
            <a:ext cx="8763000" cy="2591479"/>
          </a:xfrm>
          <a:prstGeom prst="rect">
            <a:avLst/>
          </a:prstGeom>
        </p:spPr>
        <p:txBody>
          <a:bodyPr wrap="square">
            <a:spAutoFit/>
          </a:bodyPr>
          <a:lstStyle/>
          <a:p>
            <a:pPr marL="342900" indent="-342900">
              <a:buFont typeface="Arial" pitchFamily="34" charset="0"/>
              <a:buChar char="•"/>
            </a:pPr>
            <a:r>
              <a:rPr lang="en-US" dirty="0"/>
              <a:t>To manually adjust the width, click and drag the boundary between two column headings. </a:t>
            </a:r>
            <a:endParaRPr lang="en-US" dirty="0" smtClean="0"/>
          </a:p>
          <a:p>
            <a:pPr marL="342900" indent="-342900">
              <a:buFont typeface="Arial" pitchFamily="34" charset="0"/>
              <a:buChar char="•"/>
            </a:pPr>
            <a:endParaRPr lang="en-US" dirty="0"/>
          </a:p>
          <a:p>
            <a:pPr marL="342900" indent="-342900">
              <a:buFont typeface="Arial" pitchFamily="34" charset="0"/>
              <a:buChar char="•"/>
            </a:pPr>
            <a:endParaRPr lang="en-US" dirty="0" smtClean="0"/>
          </a:p>
          <a:p>
            <a:pPr marL="342900" indent="-342900">
              <a:buFont typeface="Arial" pitchFamily="34" charset="0"/>
              <a:buChar char="•"/>
            </a:pPr>
            <a:endParaRPr lang="en-US" dirty="0"/>
          </a:p>
          <a:p>
            <a:pPr marL="342900" indent="-342900">
              <a:buFont typeface="Arial" pitchFamily="34" charset="0"/>
              <a:buChar char="•"/>
            </a:pPr>
            <a:r>
              <a:rPr lang="en-US" dirty="0" smtClean="0"/>
              <a:t>To </a:t>
            </a:r>
            <a:r>
              <a:rPr lang="en-US" dirty="0"/>
              <a:t>automatically adjust the width, select the required columns, and then in the Cell group on the Home tab, select </a:t>
            </a:r>
            <a:r>
              <a:rPr lang="en-US" b="1" dirty="0"/>
              <a:t>Format &gt; Cell Size &gt; AutoFit Column Width</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6756" y="2740192"/>
            <a:ext cx="3674444" cy="258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944227"/>
            <a:ext cx="2076450" cy="130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2768" y="4944227"/>
            <a:ext cx="6858000" cy="1029513"/>
          </a:xfrm>
          <a:prstGeom prst="rect">
            <a:avLst/>
          </a:prstGeom>
        </p:spPr>
        <p:txBody>
          <a:bodyPr>
            <a:spAutoFit/>
          </a:bodyPr>
          <a:lstStyle/>
          <a:p>
            <a:pPr marL="342900" indent="-342900">
              <a:buFont typeface="Arial" pitchFamily="34" charset="0"/>
              <a:buChar char="•"/>
            </a:pPr>
            <a:r>
              <a:rPr lang="en-US" dirty="0"/>
              <a:t>To specify an exact column width, select the columns, and then in the Cell group on the Home tab, </a:t>
            </a:r>
            <a:r>
              <a:rPr lang="en-US" b="1" dirty="0"/>
              <a:t>select Format &gt; Cell Size &gt; Column Width, </a:t>
            </a:r>
            <a:r>
              <a:rPr lang="en-US" dirty="0"/>
              <a:t>and type the value you want</a:t>
            </a:r>
          </a:p>
        </p:txBody>
      </p:sp>
    </p:spTree>
    <p:extLst>
      <p:ext uri="{BB962C8B-B14F-4D97-AF65-F5344CB8AC3E}">
        <p14:creationId xmlns:p14="http://schemas.microsoft.com/office/powerpoint/2010/main" val="24299302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Paste Special</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38300"/>
            <a:ext cx="9410700" cy="4633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13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Fill </a:t>
            </a:r>
            <a:r>
              <a:rPr lang="en-US" dirty="0" smtClean="0"/>
              <a:t>handle</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1409700"/>
            <a:ext cx="3480881"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81500" y="1729487"/>
            <a:ext cx="8115300" cy="3216265"/>
          </a:xfrm>
          <a:prstGeom prst="rect">
            <a:avLst/>
          </a:prstGeom>
        </p:spPr>
        <p:txBody>
          <a:bodyPr wrap="square">
            <a:spAutoFit/>
          </a:bodyPr>
          <a:lstStyle/>
          <a:p>
            <a:r>
              <a:rPr lang="en-US" dirty="0"/>
              <a:t>In Microsoft Excel, a fill handle is a feature to extend (and fill) a series of numbers, dates, or even text to a desired number of cells. In the active cell of the spreadsheet, the fill handle is a small black box at the bottom right corner, as shown in the image</a:t>
            </a:r>
            <a:r>
              <a:rPr lang="en-US" dirty="0" smtClean="0"/>
              <a:t>.</a:t>
            </a:r>
          </a:p>
          <a:p>
            <a:endParaRPr lang="en-US" dirty="0"/>
          </a:p>
          <a:p>
            <a:endParaRPr lang="en-US" dirty="0"/>
          </a:p>
          <a:p>
            <a:endParaRPr lang="en-US" dirty="0"/>
          </a:p>
          <a:p>
            <a:r>
              <a:rPr lang="en-US" dirty="0"/>
              <a:t>If you enter the number "1" in cell A1 and the number "2" in cell A2, you could extend that numbering sequence down through as many cells as you want.</a:t>
            </a:r>
          </a:p>
        </p:txBody>
      </p:sp>
    </p:spTree>
    <p:extLst>
      <p:ext uri="{BB962C8B-B14F-4D97-AF65-F5344CB8AC3E}">
        <p14:creationId xmlns:p14="http://schemas.microsoft.com/office/powerpoint/2010/main" val="4200806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Flash Fill in Excel</a:t>
            </a:r>
            <a:r>
              <a:rPr lang="en-US" dirty="0" smtClean="0"/>
              <a:t>?</a:t>
            </a:r>
            <a:endParaRPr lang="en-US" dirty="0"/>
          </a:p>
        </p:txBody>
      </p:sp>
      <p:sp>
        <p:nvSpPr>
          <p:cNvPr id="5" name="Rectangle 4"/>
          <p:cNvSpPr/>
          <p:nvPr/>
        </p:nvSpPr>
        <p:spPr>
          <a:xfrm>
            <a:off x="266700" y="990600"/>
            <a:ext cx="8724900" cy="717119"/>
          </a:xfrm>
          <a:prstGeom prst="rect">
            <a:avLst/>
          </a:prstGeom>
        </p:spPr>
        <p:txBody>
          <a:bodyPr wrap="square">
            <a:spAutoFit/>
          </a:bodyPr>
          <a:lstStyle/>
          <a:p>
            <a:r>
              <a:rPr lang="en-US" b="1" dirty="0" smtClean="0"/>
              <a:t>Excel </a:t>
            </a:r>
            <a:r>
              <a:rPr lang="en-US" b="1" dirty="0"/>
              <a:t>Flash Fill</a:t>
            </a:r>
            <a:r>
              <a:rPr lang="en-US" dirty="0"/>
              <a:t> is a special tool that analyzes the information you are entering and automatically fills data when it identifies a pattern.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42" y="1943100"/>
            <a:ext cx="803910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590800"/>
            <a:ext cx="5001609" cy="201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26244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Create </a:t>
            </a:r>
            <a:r>
              <a:rPr lang="en-US" sz="3200" dirty="0" smtClean="0"/>
              <a:t>formulas</a:t>
            </a:r>
            <a:endParaRPr lang="en-US" dirty="0"/>
          </a:p>
        </p:txBody>
      </p:sp>
      <p:sp>
        <p:nvSpPr>
          <p:cNvPr id="4" name="Rectangle 1"/>
          <p:cNvSpPr>
            <a:spLocks noChangeArrowheads="1"/>
          </p:cNvSpPr>
          <p:nvPr/>
        </p:nvSpPr>
        <p:spPr bwMode="auto">
          <a:xfrm>
            <a:off x="8021" y="1576372"/>
            <a:ext cx="65" cy="200055"/>
          </a:xfrm>
          <a:prstGeom prst="rect">
            <a:avLst/>
          </a:prstGeom>
          <a:solidFill>
            <a:srgbClr val="44444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defTabSz="914400"/>
            <a:endParaRPr lang="en-US" altLang="en-US" sz="1300" dirty="0">
              <a:solidFill>
                <a:srgbClr val="2C2C2D"/>
              </a:solidFill>
              <a:latin typeface="PT Serif"/>
            </a:endParaRPr>
          </a:p>
        </p:txBody>
      </p:sp>
      <p:sp>
        <p:nvSpPr>
          <p:cNvPr id="5" name="Rectangle 4"/>
          <p:cNvSpPr/>
          <p:nvPr/>
        </p:nvSpPr>
        <p:spPr>
          <a:xfrm>
            <a:off x="723900" y="1105474"/>
            <a:ext cx="9829800" cy="1029513"/>
          </a:xfrm>
          <a:prstGeom prst="rect">
            <a:avLst/>
          </a:prstGeom>
        </p:spPr>
        <p:txBody>
          <a:bodyPr wrap="square">
            <a:spAutoFit/>
          </a:bodyPr>
          <a:lstStyle/>
          <a:p>
            <a:r>
              <a:rPr lang="en-US" dirty="0"/>
              <a:t>A formula in Excel is an expression that returns a specific result. For example:</a:t>
            </a:r>
          </a:p>
          <a:p>
            <a:endParaRPr lang="en-US" dirty="0"/>
          </a:p>
          <a:p>
            <a:r>
              <a:rPr lang="en-US" dirty="0"/>
              <a:t>=1+2 // returns 3</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711223"/>
            <a:ext cx="9029700" cy="3422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02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Top Spreadsheet Applications in the world:</a:t>
            </a:r>
            <a:endParaRPr lang="en-US" dirty="0"/>
          </a:p>
        </p:txBody>
      </p:sp>
      <p:sp>
        <p:nvSpPr>
          <p:cNvPr id="4" name="Rectangle 3"/>
          <p:cNvSpPr/>
          <p:nvPr/>
        </p:nvSpPr>
        <p:spPr>
          <a:xfrm>
            <a:off x="1066800" y="1104900"/>
            <a:ext cx="10706100" cy="4524315"/>
          </a:xfrm>
          <a:prstGeom prst="rect">
            <a:avLst/>
          </a:prstGeom>
        </p:spPr>
        <p:txBody>
          <a:bodyPr wrap="square">
            <a:spAutoFit/>
          </a:bodyPr>
          <a:lstStyle/>
          <a:p>
            <a:pPr marL="457200" indent="-457200">
              <a:lnSpc>
                <a:spcPct val="150000"/>
              </a:lnSpc>
              <a:buFont typeface="+mj-lt"/>
              <a:buAutoNum type="arabicPeriod"/>
            </a:pPr>
            <a:r>
              <a:rPr lang="en-US" sz="2400" b="1" dirty="0"/>
              <a:t>Microsoft Excel </a:t>
            </a:r>
            <a:r>
              <a:rPr lang="en-US" sz="2400" dirty="0"/>
              <a:t>for powerful data crunching and large data sets</a:t>
            </a:r>
          </a:p>
          <a:p>
            <a:pPr marL="457200" indent="-457200">
              <a:lnSpc>
                <a:spcPct val="150000"/>
              </a:lnSpc>
              <a:buFont typeface="+mj-lt"/>
              <a:buAutoNum type="arabicPeriod"/>
            </a:pPr>
            <a:r>
              <a:rPr lang="en-US" sz="2400" b="1" dirty="0"/>
              <a:t>Google Sheets </a:t>
            </a:r>
            <a:r>
              <a:rPr lang="en-US" sz="2400" dirty="0"/>
              <a:t>for spreadsheet collaboration</a:t>
            </a:r>
          </a:p>
          <a:p>
            <a:pPr marL="457200" indent="-457200">
              <a:lnSpc>
                <a:spcPct val="150000"/>
              </a:lnSpc>
              <a:buFont typeface="+mj-lt"/>
              <a:buAutoNum type="arabicPeriod"/>
            </a:pPr>
            <a:r>
              <a:rPr lang="en-US" sz="2400" b="1" dirty="0"/>
              <a:t>LibreOffice Calc </a:t>
            </a:r>
            <a:r>
              <a:rPr lang="en-US" sz="2400" dirty="0"/>
              <a:t>for a free, </a:t>
            </a:r>
            <a:r>
              <a:rPr lang="en-US" sz="2400" dirty="0" smtClean="0"/>
              <a:t>Traditional spreadsheet </a:t>
            </a:r>
            <a:r>
              <a:rPr lang="en-US" sz="2400" dirty="0"/>
              <a:t>app</a:t>
            </a:r>
          </a:p>
          <a:p>
            <a:pPr marL="457200" indent="-457200">
              <a:lnSpc>
                <a:spcPct val="150000"/>
              </a:lnSpc>
              <a:buFont typeface="+mj-lt"/>
              <a:buAutoNum type="arabicPeriod"/>
            </a:pPr>
            <a:r>
              <a:rPr lang="en-US" sz="2400" b="1" dirty="0"/>
              <a:t>Smartsheet</a:t>
            </a:r>
            <a:r>
              <a:rPr lang="en-US" sz="2400" dirty="0"/>
              <a:t> for project management and other non-spreadsheet tasks</a:t>
            </a:r>
          </a:p>
          <a:p>
            <a:pPr marL="457200" indent="-457200">
              <a:lnSpc>
                <a:spcPct val="150000"/>
              </a:lnSpc>
              <a:buFont typeface="+mj-lt"/>
              <a:buAutoNum type="arabicPeriod"/>
            </a:pPr>
            <a:r>
              <a:rPr lang="en-US" sz="2400" b="1" dirty="0"/>
              <a:t>Quip</a:t>
            </a:r>
            <a:r>
              <a:rPr lang="en-US" sz="2400" dirty="0"/>
              <a:t> for integrating spreadsheets into shared </a:t>
            </a:r>
            <a:r>
              <a:rPr lang="en-US" sz="2400" dirty="0" smtClean="0"/>
              <a:t>documents (Salesforce)</a:t>
            </a:r>
            <a:endParaRPr lang="en-US" sz="2400" dirty="0"/>
          </a:p>
          <a:p>
            <a:pPr marL="457200" indent="-457200">
              <a:lnSpc>
                <a:spcPct val="150000"/>
              </a:lnSpc>
              <a:buFont typeface="+mj-lt"/>
              <a:buAutoNum type="arabicPeriod"/>
            </a:pPr>
            <a:r>
              <a:rPr lang="en-US" sz="2400" b="1" dirty="0"/>
              <a:t>Zoho Sheet </a:t>
            </a:r>
            <a:r>
              <a:rPr lang="en-US" sz="2400" dirty="0"/>
              <a:t>for a free, feature-rich solution</a:t>
            </a:r>
          </a:p>
          <a:p>
            <a:pPr marL="457200" indent="-457200">
              <a:lnSpc>
                <a:spcPct val="150000"/>
              </a:lnSpc>
              <a:buFont typeface="+mj-lt"/>
              <a:buAutoNum type="arabicPeriod"/>
            </a:pPr>
            <a:r>
              <a:rPr lang="en-US" sz="2400" b="1" dirty="0"/>
              <a:t>EtherCalc</a:t>
            </a:r>
            <a:r>
              <a:rPr lang="en-US" sz="2400" dirty="0"/>
              <a:t> for creating a collaborative spreadsheet without an account</a:t>
            </a:r>
          </a:p>
          <a:p>
            <a:pPr marL="457200" indent="-457200">
              <a:lnSpc>
                <a:spcPct val="150000"/>
              </a:lnSpc>
              <a:buFont typeface="+mj-lt"/>
              <a:buAutoNum type="arabicPeriod"/>
            </a:pPr>
            <a:r>
              <a:rPr lang="en-US" sz="2400" b="1" dirty="0"/>
              <a:t>Airtable</a:t>
            </a:r>
            <a:r>
              <a:rPr lang="en-US" sz="2400" dirty="0"/>
              <a:t> for database management</a:t>
            </a:r>
          </a:p>
        </p:txBody>
      </p:sp>
    </p:spTree>
    <p:extLst>
      <p:ext uri="{BB962C8B-B14F-4D97-AF65-F5344CB8AC3E}">
        <p14:creationId xmlns:p14="http://schemas.microsoft.com/office/powerpoint/2010/main" val="3416189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Create </a:t>
            </a:r>
            <a:r>
              <a:rPr lang="en-US" sz="3200" dirty="0" smtClean="0"/>
              <a:t>formulas</a:t>
            </a:r>
            <a:endParaRPr lang="en-US" dirty="0"/>
          </a:p>
        </p:txBody>
      </p:sp>
      <p:sp>
        <p:nvSpPr>
          <p:cNvPr id="4" name="Rectangle 1"/>
          <p:cNvSpPr>
            <a:spLocks noChangeArrowheads="1"/>
          </p:cNvSpPr>
          <p:nvPr/>
        </p:nvSpPr>
        <p:spPr bwMode="auto">
          <a:xfrm>
            <a:off x="8021" y="1576372"/>
            <a:ext cx="65" cy="200055"/>
          </a:xfrm>
          <a:prstGeom prst="rect">
            <a:avLst/>
          </a:prstGeom>
          <a:solidFill>
            <a:srgbClr val="44444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defTabSz="914400"/>
            <a:endParaRPr lang="en-US" altLang="en-US" sz="1300" dirty="0">
              <a:solidFill>
                <a:srgbClr val="2C2C2D"/>
              </a:solidFill>
              <a:latin typeface="PT Serif"/>
            </a:endParaRPr>
          </a:p>
        </p:txBody>
      </p:sp>
      <p:sp>
        <p:nvSpPr>
          <p:cNvPr id="5" name="Rectangle 4"/>
          <p:cNvSpPr/>
          <p:nvPr/>
        </p:nvSpPr>
        <p:spPr>
          <a:xfrm>
            <a:off x="723900" y="1105474"/>
            <a:ext cx="9829800" cy="2279085"/>
          </a:xfrm>
          <a:prstGeom prst="rect">
            <a:avLst/>
          </a:prstGeom>
        </p:spPr>
        <p:txBody>
          <a:bodyPr wrap="square">
            <a:spAutoFit/>
          </a:bodyPr>
          <a:lstStyle/>
          <a:p>
            <a:pPr fontAlgn="base"/>
            <a:r>
              <a:rPr lang="en-US" b="1" dirty="0"/>
              <a:t>Cell references</a:t>
            </a:r>
          </a:p>
          <a:p>
            <a:pPr fontAlgn="base"/>
            <a:r>
              <a:rPr lang="en-US" dirty="0"/>
              <a:t>In the examples above, values are "hardcoded". That means results won't change unless you edit the formula again and change a value manually. Generally, this is considered bad form, because it hides information and makes it harder to maintain a spreadsheet.</a:t>
            </a:r>
          </a:p>
          <a:p>
            <a:pPr fontAlgn="base"/>
            <a:r>
              <a:rPr lang="en-US" dirty="0"/>
              <a:t>Instead, use cell references so values can be changed at any time. </a:t>
            </a:r>
            <a:endParaRPr lang="en-US" dirty="0" smtClean="0"/>
          </a:p>
          <a:p>
            <a:pPr fontAlgn="base"/>
            <a:endParaRPr lang="en-US" dirty="0"/>
          </a:p>
          <a:p>
            <a:pPr fontAlgn="base"/>
            <a:r>
              <a:rPr lang="en-US" dirty="0" smtClean="0"/>
              <a:t>In </a:t>
            </a:r>
            <a:r>
              <a:rPr lang="en-US" dirty="0"/>
              <a:t>the screen below, C1 contains the following formula: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26" y="3543300"/>
            <a:ext cx="10896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48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2484" y="647700"/>
            <a:ext cx="12495316" cy="5791200"/>
            <a:chOff x="382484" y="647700"/>
            <a:chExt cx="12495316" cy="579120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484" y="647700"/>
              <a:ext cx="1249531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00" y="4769518"/>
              <a:ext cx="293370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4077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sz="2800" dirty="0"/>
              <a:t>A</a:t>
            </a:r>
            <a:r>
              <a:rPr lang="en-US" sz="2800" dirty="0" smtClean="0"/>
              <a:t>pply </a:t>
            </a:r>
            <a:r>
              <a:rPr lang="en-US" sz="2800" dirty="0"/>
              <a:t>cell styles and font commands, apply number and date formats.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066800"/>
            <a:ext cx="9867900" cy="5581650"/>
          </a:xfrm>
          <a:prstGeom prst="rect">
            <a:avLst/>
          </a:prstGeom>
          <a:noFill/>
          <a:ln w="76200">
            <a:solidFill>
              <a:schemeClr val="tx1"/>
            </a:solidFill>
          </a:ln>
        </p:spPr>
      </p:pic>
      <p:sp>
        <p:nvSpPr>
          <p:cNvPr id="3" name="Rectangle 2"/>
          <p:cNvSpPr/>
          <p:nvPr/>
        </p:nvSpPr>
        <p:spPr>
          <a:xfrm>
            <a:off x="2743200" y="1295400"/>
            <a:ext cx="3086100" cy="1257300"/>
          </a:xfrm>
          <a:prstGeom prst="rect">
            <a:avLst/>
          </a:prstGeom>
          <a:no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139368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sz="2800" dirty="0"/>
              <a:t>A</a:t>
            </a:r>
            <a:r>
              <a:rPr lang="en-US" sz="2800" dirty="0" smtClean="0"/>
              <a:t>pply </a:t>
            </a:r>
            <a:r>
              <a:rPr lang="en-US" sz="2800" dirty="0"/>
              <a:t>cell styles and font commands, apply number and date formats. </a:t>
            </a:r>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257300"/>
            <a:ext cx="9995136"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0718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
            <a:ext cx="10896128" cy="578280"/>
          </a:xfrm>
        </p:spPr>
        <p:txBody>
          <a:bodyPr/>
          <a:lstStyle/>
          <a:p>
            <a:r>
              <a:rPr lang="en-US" sz="3200" dirty="0"/>
              <a:t>Build addition, subtraction, multiplication and division formulas. </a:t>
            </a:r>
            <a:endParaRPr lang="en-US"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516855"/>
            <a:ext cx="4308520" cy="3083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841" y="2019300"/>
            <a:ext cx="73152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828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Set highlight cell rules.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181100"/>
            <a:ext cx="9601200" cy="5386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5671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6700"/>
            <a:ext cx="10896128" cy="578280"/>
          </a:xfrm>
        </p:spPr>
        <p:txBody>
          <a:bodyPr/>
          <a:lstStyle/>
          <a:p>
            <a:r>
              <a:rPr lang="en-US" sz="3200" dirty="0"/>
              <a:t>Use relative, absolute, and mixed references.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600200"/>
            <a:ext cx="8710613" cy="470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222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66700"/>
            <a:ext cx="10896128" cy="578280"/>
          </a:xfrm>
        </p:spPr>
        <p:txBody>
          <a:bodyPr/>
          <a:lstStyle/>
          <a:p>
            <a:r>
              <a:rPr lang="en-US" sz="3200" dirty="0"/>
              <a:t>Use relative, absolute, and mixed references.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481138"/>
            <a:ext cx="7772400"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919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Copy </a:t>
            </a:r>
            <a:r>
              <a:rPr lang="en-US" sz="2800" dirty="0" smtClean="0"/>
              <a:t>worksheets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23587"/>
            <a:ext cx="8702094" cy="4167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672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a:t>G</a:t>
            </a:r>
            <a:r>
              <a:rPr lang="en-US" sz="2800" dirty="0" smtClean="0"/>
              <a:t>roup </a:t>
            </a:r>
            <a:r>
              <a:rPr lang="en-US" sz="2800" dirty="0"/>
              <a:t>worksheets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1485900"/>
            <a:ext cx="8153400" cy="4853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911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MS EXCEL – Introduction</a:t>
            </a:r>
            <a:endParaRPr lang="en-US" dirty="0"/>
          </a:p>
        </p:txBody>
      </p:sp>
      <p:sp>
        <p:nvSpPr>
          <p:cNvPr id="3" name="TextBox 2"/>
          <p:cNvSpPr txBox="1"/>
          <p:nvPr/>
        </p:nvSpPr>
        <p:spPr>
          <a:xfrm>
            <a:off x="1066800" y="1295400"/>
            <a:ext cx="12306300" cy="2308324"/>
          </a:xfrm>
          <a:prstGeom prst="rect">
            <a:avLst/>
          </a:prstGeom>
          <a:noFill/>
        </p:spPr>
        <p:txBody>
          <a:bodyPr wrap="square" rtlCol="0">
            <a:spAutoFit/>
          </a:bodyPr>
          <a:lstStyle/>
          <a:p>
            <a:pPr marL="342900" indent="-342900">
              <a:buFont typeface="Arial" pitchFamily="34" charset="0"/>
              <a:buChar char="•"/>
            </a:pPr>
            <a:r>
              <a:rPr lang="en-US" sz="2400" dirty="0" smtClean="0"/>
              <a:t>MS Excel </a:t>
            </a:r>
            <a:r>
              <a:rPr lang="en-US" sz="2400" dirty="0"/>
              <a:t>is a spreadsheet, a grid made from columns and rows. It is a software program that can make number manipulation easy and somewhat painless.</a:t>
            </a:r>
            <a:br>
              <a:rPr lang="en-US" sz="2400" dirty="0"/>
            </a:br>
            <a:endParaRPr lang="en-US" sz="2400" dirty="0"/>
          </a:p>
          <a:p>
            <a:pPr marL="342900" indent="-342900">
              <a:buFont typeface="Arial" pitchFamily="34" charset="0"/>
              <a:buChar char="•"/>
            </a:pPr>
            <a:r>
              <a:rPr lang="en-US" sz="2400" dirty="0"/>
              <a:t>Microsoft Excel is an example </a:t>
            </a:r>
            <a:r>
              <a:rPr lang="en-US" sz="2400" dirty="0" smtClean="0"/>
              <a:t>a </a:t>
            </a:r>
            <a:r>
              <a:rPr lang="en-US" sz="2400" dirty="0"/>
              <a:t>“spreadsheet.” </a:t>
            </a:r>
            <a:endParaRPr lang="en-US" sz="2400" dirty="0" smtClean="0"/>
          </a:p>
          <a:p>
            <a:pPr marL="342900" indent="-342900">
              <a:buFont typeface="Arial" pitchFamily="34" charset="0"/>
              <a:buChar char="•"/>
            </a:pPr>
            <a:endParaRPr lang="en-US" sz="2400" dirty="0"/>
          </a:p>
          <a:p>
            <a:pPr marL="342900" indent="-342900">
              <a:buFont typeface="Arial" pitchFamily="34" charset="0"/>
              <a:buChar char="•"/>
            </a:pPr>
            <a:r>
              <a:rPr lang="en-US" sz="2400" dirty="0"/>
              <a:t>Microsoft Excel is available on both PCs and Macs.</a:t>
            </a:r>
          </a:p>
        </p:txBody>
      </p:sp>
    </p:spTree>
    <p:extLst>
      <p:ext uri="{BB962C8B-B14F-4D97-AF65-F5344CB8AC3E}">
        <p14:creationId xmlns:p14="http://schemas.microsoft.com/office/powerpoint/2010/main" val="11630991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dirty="0" smtClean="0"/>
              <a:t>Group </a:t>
            </a:r>
            <a:r>
              <a:rPr lang="en-US" sz="2800" dirty="0"/>
              <a:t>worksheets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1" y="1258757"/>
            <a:ext cx="8491788" cy="5256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5384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Commonly used </a:t>
            </a:r>
            <a:br>
              <a:rPr lang="en-US" dirty="0" smtClean="0"/>
            </a:br>
            <a:r>
              <a:rPr lang="en-US" dirty="0" smtClean="0"/>
              <a:t>MS Excel Functions</a:t>
            </a:r>
            <a:endParaRPr lang="en-US" dirty="0"/>
          </a:p>
        </p:txBody>
      </p:sp>
    </p:spTree>
    <p:extLst>
      <p:ext uri="{BB962C8B-B14F-4D97-AF65-F5344CB8AC3E}">
        <p14:creationId xmlns:p14="http://schemas.microsoft.com/office/powerpoint/2010/main" val="481655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1" y="342900"/>
            <a:ext cx="11087100" cy="6195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6941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9080"/>
            <a:ext cx="11201400" cy="47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518" y="949960"/>
            <a:ext cx="11222183" cy="168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1" y="3546159"/>
            <a:ext cx="11201399" cy="680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4278746"/>
            <a:ext cx="10972800" cy="81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900" y="5418109"/>
            <a:ext cx="11201400" cy="1404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09125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9080"/>
            <a:ext cx="11201400" cy="47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2" y="1295400"/>
            <a:ext cx="11201400" cy="172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0208" y="3637915"/>
            <a:ext cx="10415588"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9425" y="4404360"/>
            <a:ext cx="10358438" cy="561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311" y="5354320"/>
            <a:ext cx="9872663"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0207" y="6217921"/>
            <a:ext cx="10458450" cy="528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525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259080"/>
            <a:ext cx="11201400" cy="47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910" y="1209040"/>
            <a:ext cx="12011891" cy="35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7302" y="4836161"/>
            <a:ext cx="11658600" cy="240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4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9100"/>
            <a:ext cx="11468100" cy="578280"/>
          </a:xfrm>
        </p:spPr>
        <p:txBody>
          <a:bodyPr/>
          <a:lstStyle/>
          <a:p>
            <a:r>
              <a:rPr lang="en-US" sz="4400" dirty="0"/>
              <a:t>Entering </a:t>
            </a:r>
            <a:r>
              <a:rPr lang="en-US" sz="4400" dirty="0" smtClean="0"/>
              <a:t> </a:t>
            </a:r>
            <a:r>
              <a:rPr lang="en-US" sz="4400" dirty="0"/>
              <a:t>dates.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99" y="1269332"/>
            <a:ext cx="7662807" cy="2388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357" y="554455"/>
            <a:ext cx="4143375" cy="3363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072" y="3810000"/>
            <a:ext cx="11173327"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17603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19100"/>
            <a:ext cx="11468100" cy="578280"/>
          </a:xfrm>
        </p:spPr>
        <p:txBody>
          <a:bodyPr/>
          <a:lstStyle/>
          <a:p>
            <a:r>
              <a:rPr lang="en-US" sz="4400" dirty="0"/>
              <a:t>Entering </a:t>
            </a:r>
            <a:r>
              <a:rPr lang="en-US" sz="4400" dirty="0" smtClean="0"/>
              <a:t> </a:t>
            </a:r>
            <a:r>
              <a:rPr lang="en-US" sz="4400" dirty="0"/>
              <a:t>dates.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 y="1257300"/>
            <a:ext cx="3990975" cy="507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599" y="1257300"/>
            <a:ext cx="6094901"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2112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Functions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470" y="1104900"/>
            <a:ext cx="11728544"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0912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951" y="419100"/>
            <a:ext cx="9734549" cy="5886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4606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Basics of </a:t>
            </a:r>
            <a:r>
              <a:rPr lang="en-US" dirty="0" smtClean="0"/>
              <a:t>MS EXCEL </a:t>
            </a:r>
            <a:r>
              <a:rPr lang="en-US" dirty="0"/>
              <a:t>Spreadsheet </a:t>
            </a:r>
          </a:p>
        </p:txBody>
      </p:sp>
      <p:sp>
        <p:nvSpPr>
          <p:cNvPr id="3" name="TextBox 2"/>
          <p:cNvSpPr txBox="1"/>
          <p:nvPr/>
        </p:nvSpPr>
        <p:spPr>
          <a:xfrm>
            <a:off x="1371600" y="1181100"/>
            <a:ext cx="5886450" cy="2776914"/>
          </a:xfrm>
          <a:prstGeom prst="rect">
            <a:avLst/>
          </a:prstGeom>
          <a:noFill/>
        </p:spPr>
        <p:txBody>
          <a:bodyPr wrap="square" rtlCol="0">
            <a:spAutoFit/>
          </a:bodyPr>
          <a:lstStyle/>
          <a:p>
            <a:pPr>
              <a:lnSpc>
                <a:spcPct val="150000"/>
              </a:lnSpc>
            </a:pPr>
            <a:r>
              <a:rPr lang="en-US" sz="2400" dirty="0"/>
              <a:t>Spreadsheets are made up of </a:t>
            </a:r>
          </a:p>
          <a:p>
            <a:pPr marL="342900" indent="-342900">
              <a:lnSpc>
                <a:spcPct val="150000"/>
              </a:lnSpc>
              <a:buFont typeface="Arial" pitchFamily="34" charset="0"/>
              <a:buChar char="•"/>
            </a:pPr>
            <a:r>
              <a:rPr lang="en-US" sz="2400" dirty="0"/>
              <a:t>Columns</a:t>
            </a:r>
          </a:p>
          <a:p>
            <a:pPr marL="342900" indent="-342900">
              <a:lnSpc>
                <a:spcPct val="150000"/>
              </a:lnSpc>
              <a:buFont typeface="Arial" pitchFamily="34" charset="0"/>
              <a:buChar char="•"/>
            </a:pPr>
            <a:r>
              <a:rPr lang="en-US" sz="2400" dirty="0"/>
              <a:t>Rows</a:t>
            </a:r>
          </a:p>
          <a:p>
            <a:pPr>
              <a:lnSpc>
                <a:spcPct val="150000"/>
              </a:lnSpc>
            </a:pPr>
            <a:r>
              <a:rPr lang="en-US" sz="2400" dirty="0"/>
              <a:t>and their intersections are called </a:t>
            </a:r>
            <a:r>
              <a:rPr lang="en-US" sz="2400" b="1" dirty="0"/>
              <a:t>cells</a:t>
            </a:r>
          </a:p>
          <a:p>
            <a:pPr>
              <a:lnSpc>
                <a:spcPct val="150000"/>
              </a:lnSpc>
            </a:pPr>
            <a:endParaRPr lang="en-US" dirty="0"/>
          </a:p>
        </p:txBody>
      </p:sp>
    </p:spTree>
    <p:extLst>
      <p:ext uri="{BB962C8B-B14F-4D97-AF65-F5344CB8AC3E}">
        <p14:creationId xmlns:p14="http://schemas.microsoft.com/office/powerpoint/2010/main" val="981605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7791450" cy="486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539" y="1447799"/>
            <a:ext cx="5762261" cy="4076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5560595"/>
            <a:ext cx="7812762" cy="99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3683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11120727" cy="5240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22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668167"/>
            <a:ext cx="9867900" cy="5708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27218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71500"/>
            <a:ext cx="10975756"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735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381001"/>
            <a:ext cx="10321472" cy="580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48104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413517"/>
            <a:ext cx="7515225" cy="5501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876300"/>
            <a:ext cx="3681412" cy="5399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3269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52500"/>
            <a:ext cx="11198369"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59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525427"/>
            <a:ext cx="11430000" cy="524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9644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800100"/>
            <a:ext cx="6272213" cy="503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782053"/>
            <a:ext cx="5372402" cy="484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441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800"/>
            <a:ext cx="11043034"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46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COLUMN ? </a:t>
            </a:r>
          </a:p>
        </p:txBody>
      </p:sp>
      <p:sp>
        <p:nvSpPr>
          <p:cNvPr id="3" name="TextBox 2"/>
          <p:cNvSpPr txBox="1"/>
          <p:nvPr/>
        </p:nvSpPr>
        <p:spPr>
          <a:xfrm>
            <a:off x="876300" y="1365584"/>
            <a:ext cx="12001500" cy="1569660"/>
          </a:xfrm>
          <a:prstGeom prst="rect">
            <a:avLst/>
          </a:prstGeom>
          <a:noFill/>
        </p:spPr>
        <p:txBody>
          <a:bodyPr wrap="square" rtlCol="0">
            <a:spAutoFit/>
          </a:bodyPr>
          <a:lstStyle/>
          <a:p>
            <a:pPr marL="342900" indent="-342900">
              <a:buFont typeface="Arial" pitchFamily="34" charset="0"/>
              <a:buChar char="•"/>
            </a:pPr>
            <a:r>
              <a:rPr lang="en-US" sz="2400" dirty="0"/>
              <a:t>In a spreadsheet the </a:t>
            </a:r>
            <a:r>
              <a:rPr lang="en-US" sz="2400" b="1" dirty="0"/>
              <a:t>COLUMN</a:t>
            </a:r>
            <a:r>
              <a:rPr lang="en-US" sz="2400" dirty="0"/>
              <a:t> is defined as the vertical space that is going up and down the window</a:t>
            </a:r>
            <a:r>
              <a:rPr lang="en-US" sz="2400" dirty="0" smtClean="0"/>
              <a:t>.</a:t>
            </a:r>
          </a:p>
          <a:p>
            <a:endParaRPr lang="en-US" sz="2400" dirty="0"/>
          </a:p>
          <a:p>
            <a:pPr marL="342900" indent="-342900">
              <a:buFont typeface="Arial" pitchFamily="34" charset="0"/>
              <a:buChar char="•"/>
            </a:pPr>
            <a:r>
              <a:rPr lang="en-US" sz="2400" dirty="0" smtClean="0"/>
              <a:t> Alphabets </a:t>
            </a:r>
            <a:r>
              <a:rPr lang="en-US" sz="2400" dirty="0"/>
              <a:t>are used to designate each COLUMN'S location.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352800"/>
            <a:ext cx="7239000" cy="3298116"/>
          </a:xfrm>
          <a:prstGeom prst="rect">
            <a:avLst/>
          </a:prstGeom>
        </p:spPr>
      </p:pic>
    </p:spTree>
    <p:extLst>
      <p:ext uri="{BB962C8B-B14F-4D97-AF65-F5344CB8AC3E}">
        <p14:creationId xmlns:p14="http://schemas.microsoft.com/office/powerpoint/2010/main" val="1391315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304800"/>
            <a:ext cx="11315700" cy="595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9377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947" y="342900"/>
            <a:ext cx="10782300" cy="621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795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a:t>
            </a:r>
            <a:r>
              <a:rPr lang="en-US" dirty="0" smtClean="0"/>
              <a:t>Row </a:t>
            </a:r>
            <a:r>
              <a:rPr lang="en-US" dirty="0"/>
              <a:t>? </a:t>
            </a:r>
          </a:p>
        </p:txBody>
      </p:sp>
      <p:sp>
        <p:nvSpPr>
          <p:cNvPr id="4" name="Rectangle 3"/>
          <p:cNvSpPr/>
          <p:nvPr/>
        </p:nvSpPr>
        <p:spPr>
          <a:xfrm>
            <a:off x="533400" y="990600"/>
            <a:ext cx="9601200" cy="830997"/>
          </a:xfrm>
          <a:prstGeom prst="rect">
            <a:avLst/>
          </a:prstGeom>
        </p:spPr>
        <p:txBody>
          <a:bodyPr wrap="square">
            <a:spAutoFit/>
          </a:bodyPr>
          <a:lstStyle/>
          <a:p>
            <a:r>
              <a:rPr lang="en-US" sz="2400" dirty="0"/>
              <a:t>In a spreadsheet the ROW is defined as the horizontal space that is going across the window. Numbers are used to designate each ROW'S location.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344" y="2286000"/>
            <a:ext cx="6767311" cy="3524251"/>
          </a:xfrm>
          <a:prstGeom prst="rect">
            <a:avLst/>
          </a:prstGeom>
        </p:spPr>
      </p:pic>
    </p:spTree>
    <p:extLst>
      <p:ext uri="{BB962C8B-B14F-4D97-AF65-F5344CB8AC3E}">
        <p14:creationId xmlns:p14="http://schemas.microsoft.com/office/powerpoint/2010/main" val="1855632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CELL ?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6100" y="2442411"/>
            <a:ext cx="7243762" cy="3560409"/>
          </a:xfrm>
          <a:prstGeom prst="rect">
            <a:avLst/>
          </a:prstGeom>
        </p:spPr>
      </p:pic>
      <p:sp>
        <p:nvSpPr>
          <p:cNvPr id="5" name="Rectangle 4"/>
          <p:cNvSpPr/>
          <p:nvPr/>
        </p:nvSpPr>
        <p:spPr>
          <a:xfrm>
            <a:off x="1562100" y="1219200"/>
            <a:ext cx="10020300" cy="830997"/>
          </a:xfrm>
          <a:prstGeom prst="rect">
            <a:avLst/>
          </a:prstGeom>
        </p:spPr>
        <p:txBody>
          <a:bodyPr wrap="square">
            <a:spAutoFit/>
          </a:bodyPr>
          <a:lstStyle/>
          <a:p>
            <a:r>
              <a:rPr lang="en-US" sz="2400" dirty="0"/>
              <a:t>A CELL is the space where a row and column intersect. Each CELL is assigned a name according to its COLUMN letter and ROW number.</a:t>
            </a:r>
          </a:p>
        </p:txBody>
      </p:sp>
    </p:spTree>
    <p:extLst>
      <p:ext uri="{BB962C8B-B14F-4D97-AF65-F5344CB8AC3E}">
        <p14:creationId xmlns:p14="http://schemas.microsoft.com/office/powerpoint/2010/main" val="571792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3003" y="195752"/>
            <a:ext cx="5066828" cy="578280"/>
          </a:xfrm>
        </p:spPr>
        <p:txBody>
          <a:bodyPr/>
          <a:lstStyle/>
          <a:p>
            <a:r>
              <a:rPr lang="en-US" dirty="0" smtClean="0"/>
              <a:t>Starting and Closing MS Excel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409700"/>
            <a:ext cx="77343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4824326"/>
            <a:ext cx="5345759" cy="404726"/>
          </a:xfrm>
          <a:prstGeom prst="rect">
            <a:avLst/>
          </a:prstGeom>
        </p:spPr>
        <p:txBody>
          <a:bodyPr wrap="none">
            <a:spAutoFit/>
          </a:bodyPr>
          <a:lstStyle/>
          <a:p>
            <a:r>
              <a:rPr lang="en-US" dirty="0"/>
              <a:t>All Programs &gt; Microsoft Office &gt; Microsoft Excel</a:t>
            </a:r>
          </a:p>
        </p:txBody>
      </p:sp>
      <p:sp>
        <p:nvSpPr>
          <p:cNvPr id="4" name="Rectangle 3"/>
          <p:cNvSpPr/>
          <p:nvPr/>
        </p:nvSpPr>
        <p:spPr>
          <a:xfrm>
            <a:off x="10858500" y="4664242"/>
            <a:ext cx="1252266" cy="404726"/>
          </a:xfrm>
          <a:prstGeom prst="rect">
            <a:avLst/>
          </a:prstGeom>
        </p:spPr>
        <p:txBody>
          <a:bodyPr wrap="none">
            <a:spAutoFit/>
          </a:bodyPr>
          <a:lstStyle/>
          <a:p>
            <a:r>
              <a:rPr lang="en-US" dirty="0"/>
              <a:t>File &gt; Exit.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3100" y="1692944"/>
            <a:ext cx="3301246" cy="200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1183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ject VIV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sz="140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11552</TotalTime>
  <Words>2022</Words>
  <Application>Microsoft Office PowerPoint</Application>
  <PresentationFormat>Custom</PresentationFormat>
  <Paragraphs>164</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Project VIVA</vt:lpstr>
      <vt:lpstr>PowerPoint Presentation</vt:lpstr>
      <vt:lpstr>What is a Spreadsheet ?</vt:lpstr>
      <vt:lpstr>Top Spreadsheet Applications in the world:</vt:lpstr>
      <vt:lpstr>MS EXCEL – Introduction</vt:lpstr>
      <vt:lpstr>Basics of MS EXCEL Spreadsheet </vt:lpstr>
      <vt:lpstr>What is a COLUMN ? </vt:lpstr>
      <vt:lpstr>What is a Row ? </vt:lpstr>
      <vt:lpstr>What is a CELL ? </vt:lpstr>
      <vt:lpstr>Starting and Closing MS Excel </vt:lpstr>
      <vt:lpstr>Elements of the User Interface</vt:lpstr>
      <vt:lpstr>Title Bar</vt:lpstr>
      <vt:lpstr>Quick Access Toolbar</vt:lpstr>
      <vt:lpstr>File Menu</vt:lpstr>
      <vt:lpstr>Home Tab</vt:lpstr>
      <vt:lpstr>Formula Bar</vt:lpstr>
      <vt:lpstr>Selection and navigation</vt:lpstr>
      <vt:lpstr>Selecting cells</vt:lpstr>
      <vt:lpstr>Selecting rows or columns</vt:lpstr>
      <vt:lpstr>Types of data</vt:lpstr>
      <vt:lpstr>Entering Data :</vt:lpstr>
      <vt:lpstr>Deleting data</vt:lpstr>
      <vt:lpstr>Moving data</vt:lpstr>
      <vt:lpstr>Copying data (CTRL + C)</vt:lpstr>
      <vt:lpstr>Formatting Data : Cell formatting </vt:lpstr>
      <vt:lpstr>Formatting rows and columns</vt:lpstr>
      <vt:lpstr>Paste Special</vt:lpstr>
      <vt:lpstr>Fill handle</vt:lpstr>
      <vt:lpstr>What is Flash Fill in Excel?</vt:lpstr>
      <vt:lpstr>Create formulas</vt:lpstr>
      <vt:lpstr>Create formulas</vt:lpstr>
      <vt:lpstr>PowerPoint Presentation</vt:lpstr>
      <vt:lpstr>Apply cell styles and font commands, apply number and date formats. </vt:lpstr>
      <vt:lpstr>Apply cell styles and font commands, apply number and date formats. </vt:lpstr>
      <vt:lpstr>Build addition, subtraction, multiplication and division formulas. </vt:lpstr>
      <vt:lpstr>Set highlight cell rules. </vt:lpstr>
      <vt:lpstr>Use relative, absolute, and mixed references. </vt:lpstr>
      <vt:lpstr>Use relative, absolute, and mixed references. </vt:lpstr>
      <vt:lpstr>Copy worksheets</vt:lpstr>
      <vt:lpstr>Group worksheets</vt:lpstr>
      <vt:lpstr>Group worksheets</vt:lpstr>
      <vt:lpstr> Commonly used  MS Excel Functions</vt:lpstr>
      <vt:lpstr>PowerPoint Presentation</vt:lpstr>
      <vt:lpstr>PowerPoint Presentation</vt:lpstr>
      <vt:lpstr>PowerPoint Presentation</vt:lpstr>
      <vt:lpstr>PowerPoint Presentation</vt:lpstr>
      <vt:lpstr>Entering  dates. </vt:lpstr>
      <vt:lpstr>Entering  dates. </vt:lpstr>
      <vt:lpstr>Financial Functions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Kaar Technologies</dc:title>
  <dc:creator>Vadivel.M</dc:creator>
  <cp:lastModifiedBy>Camilton</cp:lastModifiedBy>
  <cp:revision>1012</cp:revision>
  <dcterms:created xsi:type="dcterms:W3CDTF">2013-04-14T10:12:28Z</dcterms:created>
  <dcterms:modified xsi:type="dcterms:W3CDTF">2021-10-25T14:14:06Z</dcterms:modified>
</cp:coreProperties>
</file>